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2" r:id="rId7"/>
    <p:sldId id="263" r:id="rId8"/>
    <p:sldId id="265" r:id="rId9"/>
    <p:sldId id="264" r:id="rId10"/>
    <p:sldId id="266" r:id="rId11"/>
    <p:sldId id="267" r:id="rId12"/>
    <p:sldId id="268" r:id="rId13"/>
    <p:sldId id="279" r:id="rId14"/>
    <p:sldId id="269" r:id="rId15"/>
    <p:sldId id="270" r:id="rId16"/>
    <p:sldId id="271"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8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3" autoAdjust="0"/>
    <p:restoredTop sz="94249" autoAdjust="0"/>
  </p:normalViewPr>
  <p:slideViewPr>
    <p:cSldViewPr snapToGrid="0">
      <p:cViewPr varScale="1">
        <p:scale>
          <a:sx n="71" d="100"/>
          <a:sy n="71" d="100"/>
        </p:scale>
        <p:origin x="6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082FC-4CB1-448C-A3B2-B7E2CB9DA7C8}" type="datetimeFigureOut">
              <a:rPr lang="en-AU" smtClean="0"/>
              <a:t>1/08/2022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886CE-C77F-4984-A50E-4268BF3B962F}" type="slidenum">
              <a:rPr lang="en-AU" smtClean="0"/>
              <a:t>‹#›</a:t>
            </a:fld>
            <a:endParaRPr lang="en-AU"/>
          </a:p>
        </p:txBody>
      </p:sp>
    </p:spTree>
    <p:extLst>
      <p:ext uri="{BB962C8B-B14F-4D97-AF65-F5344CB8AC3E}">
        <p14:creationId xmlns:p14="http://schemas.microsoft.com/office/powerpoint/2010/main" val="3763907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Picture credit: </a:t>
            </a:r>
            <a:r>
              <a:rPr lang="en-AU" b="0" i="0" dirty="0">
                <a:solidFill>
                  <a:srgbClr val="003B4C"/>
                </a:solidFill>
                <a:effectLst/>
                <a:latin typeface="adelle-sans"/>
              </a:rPr>
              <a:t>SV </a:t>
            </a:r>
            <a:r>
              <a:rPr lang="en-AU" b="0" i="0" dirty="0" err="1">
                <a:solidFill>
                  <a:srgbClr val="003B4C"/>
                </a:solidFill>
                <a:effectLst/>
                <a:latin typeface="adelle-sans"/>
              </a:rPr>
              <a:t>Bilderdienst</a:t>
            </a:r>
            <a:r>
              <a:rPr lang="en-AU" b="0" i="0" dirty="0">
                <a:solidFill>
                  <a:srgbClr val="003B4C"/>
                </a:solidFill>
                <a:effectLst/>
                <a:latin typeface="adelle-sans"/>
              </a:rPr>
              <a:t> / DIZ </a:t>
            </a:r>
            <a:r>
              <a:rPr lang="en-AU" b="0" i="0" dirty="0" err="1">
                <a:solidFill>
                  <a:srgbClr val="003B4C"/>
                </a:solidFill>
                <a:effectLst/>
                <a:latin typeface="adelle-sans"/>
              </a:rPr>
              <a:t>Muenchen</a:t>
            </a:r>
            <a:r>
              <a:rPr lang="en-AU" b="0" i="0" dirty="0">
                <a:solidFill>
                  <a:srgbClr val="003B4C"/>
                </a:solidFill>
                <a:effectLst/>
                <a:latin typeface="adelle-sans"/>
              </a:rPr>
              <a:t> / The Image Works</a:t>
            </a:r>
          </a:p>
          <a:p>
            <a:r>
              <a:rPr lang="en-AU" b="0" i="0" dirty="0">
                <a:solidFill>
                  <a:srgbClr val="003B4C"/>
                </a:solidFill>
                <a:effectLst/>
                <a:latin typeface="adelle-sans"/>
              </a:rPr>
              <a:t>Sourced from https://www.facinghistory.org/resource-library/image/adolf-hitler-1924?backlink=https://www.facinghistory.org/resource-library/video/hitlers-rise-power-1918-1933</a:t>
            </a:r>
            <a:endParaRPr lang="en-AU" b="0" dirty="0"/>
          </a:p>
        </p:txBody>
      </p:sp>
      <p:sp>
        <p:nvSpPr>
          <p:cNvPr id="4" name="Slide Number Placeholder 3"/>
          <p:cNvSpPr>
            <a:spLocks noGrp="1"/>
          </p:cNvSpPr>
          <p:nvPr>
            <p:ph type="sldNum" sz="quarter" idx="5"/>
          </p:nvPr>
        </p:nvSpPr>
        <p:spPr/>
        <p:txBody>
          <a:bodyPr/>
          <a:lstStyle/>
          <a:p>
            <a:fld id="{4A7886CE-C77F-4984-A50E-4268BF3B962F}" type="slidenum">
              <a:rPr lang="en-AU" smtClean="0"/>
              <a:t>1</a:t>
            </a:fld>
            <a:endParaRPr lang="en-AU"/>
          </a:p>
        </p:txBody>
      </p:sp>
    </p:spTree>
    <p:extLst>
      <p:ext uri="{BB962C8B-B14F-4D97-AF65-F5344CB8AC3E}">
        <p14:creationId xmlns:p14="http://schemas.microsoft.com/office/powerpoint/2010/main" val="128035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https://www.facinghistory.org/resource-library/video/hitlers-rise-power-1918-1933 </a:t>
            </a:r>
            <a:r>
              <a:rPr lang="en-AU" b="0" dirty="0"/>
              <a:t>(</a:t>
            </a:r>
            <a:r>
              <a:rPr lang="en-AU" b="1" dirty="0"/>
              <a:t>9 minutes</a:t>
            </a:r>
            <a:r>
              <a:rPr lang="en-AU" dirty="0"/>
              <a:t>)</a:t>
            </a:r>
          </a:p>
          <a:p>
            <a:endParaRPr lang="en-AU" dirty="0"/>
          </a:p>
          <a:p>
            <a:r>
              <a:rPr lang="en-AU" dirty="0"/>
              <a:t>Teacher directions: As you view the film Hitler’s Rise to Power, 1918–1933, record notes that help you answer the questions on the whiteboard (guidance questions below). Watch for moments where choices made by people other than Hitler contributed to Hitler’s and the Nazi Party’s eventual rise to power.</a:t>
            </a:r>
          </a:p>
          <a:p>
            <a:endParaRPr lang="en-AU" dirty="0"/>
          </a:p>
          <a:p>
            <a:pPr marL="228600" indent="-228600">
              <a:buAutoNum type="arabicPeriod"/>
            </a:pPr>
            <a:r>
              <a:rPr lang="en-AU" dirty="0"/>
              <a:t>How did German soldiers who returned from World War I affect the way German politics was conducted?</a:t>
            </a:r>
          </a:p>
          <a:p>
            <a:pPr marL="228600" indent="-228600">
              <a:buAutoNum type="arabicPeriod"/>
            </a:pPr>
            <a:r>
              <a:rPr lang="en-AU" dirty="0"/>
              <a:t>How did the Nazi Party explain Germany’s loss in World War I to the public? Who did the party blame for the loss?</a:t>
            </a:r>
          </a:p>
          <a:p>
            <a:pPr marL="228600" indent="-228600">
              <a:buAutoNum type="arabicPeriod"/>
            </a:pPr>
            <a:r>
              <a:rPr lang="en-AU" dirty="0"/>
              <a:t>While in prison for his failed attempt at staging a coup in Munich, Hitler wrote Mein </a:t>
            </a:r>
            <a:r>
              <a:rPr lang="en-AU" dirty="0" err="1"/>
              <a:t>Kampf</a:t>
            </a:r>
            <a:r>
              <a:rPr lang="en-AU" dirty="0"/>
              <a:t> (My Struggle), a book in which he shares his idea for how to take control of a people. What is his main idea?</a:t>
            </a:r>
          </a:p>
          <a:p>
            <a:pPr marL="228600" indent="-228600">
              <a:buAutoNum type="arabicPeriod"/>
            </a:pPr>
            <a:r>
              <a:rPr lang="en-AU" dirty="0"/>
              <a:t>What was the Nazis’ primary campaign message in the early </a:t>
            </a:r>
            <a:r>
              <a:rPr lang="en-AU" dirty="0" err="1"/>
              <a:t>1930s</a:t>
            </a:r>
            <a:r>
              <a:rPr lang="en-AU" dirty="0"/>
              <a:t>? How was it different from what we now know were the Nazis’ two primary goals for Germany? (</a:t>
            </a:r>
            <a:r>
              <a:rPr lang="en-AU" b="0" i="0" dirty="0">
                <a:solidFill>
                  <a:srgbClr val="000000"/>
                </a:solidFill>
                <a:effectLst/>
                <a:latin typeface="Times New Roman" panose="02020603050405020304" pitchFamily="18" charset="0"/>
              </a:rPr>
              <a:t>Primary goal was the forcible acquisition of Lebensraum (living space) for the German people. Secondly, some kind of final reckoning for the Jews.)</a:t>
            </a:r>
          </a:p>
          <a:p>
            <a:pPr marL="228600" indent="-228600">
              <a:buAutoNum type="arabicPeriod"/>
            </a:pPr>
            <a:endParaRPr lang="en-AU" b="0" i="0" dirty="0">
              <a:solidFill>
                <a:srgbClr val="000000"/>
              </a:solidFill>
              <a:effectLst/>
              <a:latin typeface="Times New Roman" panose="02020603050405020304" pitchFamily="18" charset="0"/>
            </a:endParaRPr>
          </a:p>
          <a:p>
            <a:pPr marL="0" indent="0">
              <a:buNone/>
            </a:pPr>
            <a:r>
              <a:rPr lang="en-AU" b="0" i="0" dirty="0">
                <a:solidFill>
                  <a:srgbClr val="000000"/>
                </a:solidFill>
                <a:effectLst/>
                <a:latin typeface="Times New Roman" panose="02020603050405020304" pitchFamily="18" charset="0"/>
              </a:rPr>
              <a:t>Guide notes sourced from https://www.facinghistory.org/chunk/hitler-s-rise-power-1918-1933-viewing-guide</a:t>
            </a:r>
            <a:endParaRPr lang="en-AU" dirty="0"/>
          </a:p>
        </p:txBody>
      </p:sp>
      <p:sp>
        <p:nvSpPr>
          <p:cNvPr id="4" name="Slide Number Placeholder 3"/>
          <p:cNvSpPr>
            <a:spLocks noGrp="1"/>
          </p:cNvSpPr>
          <p:nvPr>
            <p:ph type="sldNum" sz="quarter" idx="5"/>
          </p:nvPr>
        </p:nvSpPr>
        <p:spPr/>
        <p:txBody>
          <a:bodyPr/>
          <a:lstStyle/>
          <a:p>
            <a:fld id="{4A7886CE-C77F-4984-A50E-4268BF3B962F}" type="slidenum">
              <a:rPr lang="en-AU" smtClean="0"/>
              <a:t>2</a:t>
            </a:fld>
            <a:endParaRPr lang="en-AU"/>
          </a:p>
        </p:txBody>
      </p:sp>
    </p:spTree>
    <p:extLst>
      <p:ext uri="{BB962C8B-B14F-4D97-AF65-F5344CB8AC3E}">
        <p14:creationId xmlns:p14="http://schemas.microsoft.com/office/powerpoint/2010/main" val="384705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sourced from https://www.independent.co.uk/news/world/europe/nuremberg-germany-s-dilemma-over-nazis-field-dreams-a6793276.html</a:t>
            </a:r>
          </a:p>
        </p:txBody>
      </p:sp>
      <p:sp>
        <p:nvSpPr>
          <p:cNvPr id="4" name="Slide Number Placeholder 3"/>
          <p:cNvSpPr>
            <a:spLocks noGrp="1"/>
          </p:cNvSpPr>
          <p:nvPr>
            <p:ph type="sldNum" sz="quarter" idx="5"/>
          </p:nvPr>
        </p:nvSpPr>
        <p:spPr/>
        <p:txBody>
          <a:bodyPr/>
          <a:lstStyle/>
          <a:p>
            <a:fld id="{4A7886CE-C77F-4984-A50E-4268BF3B962F}" type="slidenum">
              <a:rPr lang="en-AU" smtClean="0"/>
              <a:t>17</a:t>
            </a:fld>
            <a:endParaRPr lang="en-AU"/>
          </a:p>
        </p:txBody>
      </p:sp>
    </p:spTree>
    <p:extLst>
      <p:ext uri="{BB962C8B-B14F-4D97-AF65-F5344CB8AC3E}">
        <p14:creationId xmlns:p14="http://schemas.microsoft.com/office/powerpoint/2010/main" val="35880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https://artsandculture.google.com/exhibit/the-nazi-party-rally-grounds-in-nuremberg/uQLCnoIq2KGTIg</a:t>
            </a:r>
          </a:p>
        </p:txBody>
      </p:sp>
      <p:sp>
        <p:nvSpPr>
          <p:cNvPr id="4" name="Slide Number Placeholder 3"/>
          <p:cNvSpPr>
            <a:spLocks noGrp="1"/>
          </p:cNvSpPr>
          <p:nvPr>
            <p:ph type="sldNum" sz="quarter" idx="5"/>
          </p:nvPr>
        </p:nvSpPr>
        <p:spPr/>
        <p:txBody>
          <a:bodyPr/>
          <a:lstStyle/>
          <a:p>
            <a:fld id="{4A7886CE-C77F-4984-A50E-4268BF3B962F}" type="slidenum">
              <a:rPr lang="en-AU" smtClean="0"/>
              <a:t>18</a:t>
            </a:fld>
            <a:endParaRPr lang="en-AU"/>
          </a:p>
        </p:txBody>
      </p:sp>
    </p:spTree>
    <p:extLst>
      <p:ext uri="{BB962C8B-B14F-4D97-AF65-F5344CB8AC3E}">
        <p14:creationId xmlns:p14="http://schemas.microsoft.com/office/powerpoint/2010/main" val="12281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https://www.amazon.com/Nazis-Nuremberg-Rallies-James-Wilson-ebook/dp/B00AE7DHRW</a:t>
            </a:r>
          </a:p>
        </p:txBody>
      </p:sp>
      <p:sp>
        <p:nvSpPr>
          <p:cNvPr id="4" name="Slide Number Placeholder 3"/>
          <p:cNvSpPr>
            <a:spLocks noGrp="1"/>
          </p:cNvSpPr>
          <p:nvPr>
            <p:ph type="sldNum" sz="quarter" idx="5"/>
          </p:nvPr>
        </p:nvSpPr>
        <p:spPr/>
        <p:txBody>
          <a:bodyPr/>
          <a:lstStyle/>
          <a:p>
            <a:fld id="{4A7886CE-C77F-4984-A50E-4268BF3B962F}" type="slidenum">
              <a:rPr lang="en-AU" smtClean="0"/>
              <a:t>19</a:t>
            </a:fld>
            <a:endParaRPr lang="en-AU"/>
          </a:p>
        </p:txBody>
      </p:sp>
    </p:spTree>
    <p:extLst>
      <p:ext uri="{BB962C8B-B14F-4D97-AF65-F5344CB8AC3E}">
        <p14:creationId xmlns:p14="http://schemas.microsoft.com/office/powerpoint/2010/main" val="45868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https://www.haugenbok.no/berlin-diary/shirer-william-l/9780795316982</a:t>
            </a:r>
          </a:p>
        </p:txBody>
      </p:sp>
      <p:sp>
        <p:nvSpPr>
          <p:cNvPr id="4" name="Slide Number Placeholder 3"/>
          <p:cNvSpPr>
            <a:spLocks noGrp="1"/>
          </p:cNvSpPr>
          <p:nvPr>
            <p:ph type="sldNum" sz="quarter" idx="5"/>
          </p:nvPr>
        </p:nvSpPr>
        <p:spPr/>
        <p:txBody>
          <a:bodyPr/>
          <a:lstStyle/>
          <a:p>
            <a:fld id="{4A7886CE-C77F-4984-A50E-4268BF3B962F}" type="slidenum">
              <a:rPr lang="en-AU" smtClean="0"/>
              <a:t>20</a:t>
            </a:fld>
            <a:endParaRPr lang="en-AU"/>
          </a:p>
        </p:txBody>
      </p:sp>
    </p:spTree>
    <p:extLst>
      <p:ext uri="{BB962C8B-B14F-4D97-AF65-F5344CB8AC3E}">
        <p14:creationId xmlns:p14="http://schemas.microsoft.com/office/powerpoint/2010/main" val="408260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8/1/2022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764880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8/1/2022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1981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8/1/2022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1390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8/1/2022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2550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8/1/2022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545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8/1/2022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9635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8/1/2022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4324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8/1/2022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2065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8/1/2022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3772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8/1/2022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2749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8/1/2022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27576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8/1/2022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0206660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acinghistory.org/resource-library/video/hitlers-rise-power-1918-193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65995F0-4CFB-450D-95DF-6320D9F8A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A8F68085-6CA7-41F0-9CD5-155F2FC02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E638A-3781-4799-B67D-8073F8B64285}"/>
              </a:ext>
            </a:extLst>
          </p:cNvPr>
          <p:cNvSpPr>
            <a:spLocks noGrp="1"/>
          </p:cNvSpPr>
          <p:nvPr>
            <p:ph type="ctrTitle"/>
          </p:nvPr>
        </p:nvSpPr>
        <p:spPr>
          <a:xfrm>
            <a:off x="4564747" y="1214438"/>
            <a:ext cx="3100606" cy="2517591"/>
          </a:xfrm>
        </p:spPr>
        <p:txBody>
          <a:bodyPr>
            <a:normAutofit/>
          </a:bodyPr>
          <a:lstStyle/>
          <a:p>
            <a:r>
              <a:rPr lang="en-AU" sz="3200">
                <a:solidFill>
                  <a:schemeClr val="bg2"/>
                </a:solidFill>
              </a:rPr>
              <a:t>Hitler’s Rise to Power</a:t>
            </a:r>
          </a:p>
        </p:txBody>
      </p:sp>
      <p:sp>
        <p:nvSpPr>
          <p:cNvPr id="3" name="Subtitle 2">
            <a:extLst>
              <a:ext uri="{FF2B5EF4-FFF2-40B4-BE49-F238E27FC236}">
                <a16:creationId xmlns:a16="http://schemas.microsoft.com/office/drawing/2014/main" id="{971404D1-5E5C-4A97-80C9-620AC7062176}"/>
              </a:ext>
            </a:extLst>
          </p:cNvPr>
          <p:cNvSpPr>
            <a:spLocks noGrp="1"/>
          </p:cNvSpPr>
          <p:nvPr>
            <p:ph type="subTitle" idx="1"/>
          </p:nvPr>
        </p:nvSpPr>
        <p:spPr>
          <a:xfrm>
            <a:off x="4762500" y="4114800"/>
            <a:ext cx="2705100" cy="1371600"/>
          </a:xfrm>
        </p:spPr>
        <p:txBody>
          <a:bodyPr>
            <a:normAutofit/>
          </a:bodyPr>
          <a:lstStyle/>
          <a:p>
            <a:r>
              <a:rPr lang="en-AU">
                <a:solidFill>
                  <a:schemeClr val="bg1"/>
                </a:solidFill>
              </a:rPr>
              <a:t>10HASS3</a:t>
            </a:r>
          </a:p>
          <a:p>
            <a:r>
              <a:rPr lang="en-AU">
                <a:solidFill>
                  <a:schemeClr val="bg1"/>
                </a:solidFill>
              </a:rPr>
              <a:t>Week 4.1</a:t>
            </a:r>
          </a:p>
        </p:txBody>
      </p:sp>
      <p:pic>
        <p:nvPicPr>
          <p:cNvPr id="7" name="Picture 6" descr="A picture containing text, person, person, hat&#10;&#10;Description automatically generated">
            <a:extLst>
              <a:ext uri="{FF2B5EF4-FFF2-40B4-BE49-F238E27FC236}">
                <a16:creationId xmlns:a16="http://schemas.microsoft.com/office/drawing/2014/main" id="{83D19C3C-A04E-4464-8B78-FE50A99C778E}"/>
              </a:ext>
            </a:extLst>
          </p:cNvPr>
          <p:cNvPicPr>
            <a:picLocks noChangeAspect="1"/>
          </p:cNvPicPr>
          <p:nvPr/>
        </p:nvPicPr>
        <p:blipFill rotWithShape="1">
          <a:blip r:embed="rId3"/>
          <a:srcRect l="10969" t="5057" r="61219" b="10000"/>
          <a:stretch/>
        </p:blipFill>
        <p:spPr>
          <a:xfrm>
            <a:off x="20" y="0"/>
            <a:ext cx="3828177" cy="6858000"/>
          </a:xfrm>
          <a:prstGeom prst="rect">
            <a:avLst/>
          </a:prstGeom>
        </p:spPr>
      </p:pic>
      <p:pic>
        <p:nvPicPr>
          <p:cNvPr id="1026" name="Picture 2" descr="1924  portrait of Adolf Hitler.">
            <a:extLst>
              <a:ext uri="{FF2B5EF4-FFF2-40B4-BE49-F238E27FC236}">
                <a16:creationId xmlns:a16="http://schemas.microsoft.com/office/drawing/2014/main" id="{63E99F59-67AA-4DC7-ABCB-DB3A067ADC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88" t="-1" r="29861" b="39122"/>
          <a:stretch/>
        </p:blipFill>
        <p:spPr bwMode="auto">
          <a:xfrm>
            <a:off x="8401903" y="0"/>
            <a:ext cx="37907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51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4017321612"/>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True </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Tree>
    <p:extLst>
      <p:ext uri="{BB962C8B-B14F-4D97-AF65-F5344CB8AC3E}">
        <p14:creationId xmlns:p14="http://schemas.microsoft.com/office/powerpoint/2010/main" val="322030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2668603940"/>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True </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Tree>
    <p:extLst>
      <p:ext uri="{BB962C8B-B14F-4D97-AF65-F5344CB8AC3E}">
        <p14:creationId xmlns:p14="http://schemas.microsoft.com/office/powerpoint/2010/main" val="405602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1387897075"/>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3000" b="1"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3000" b="1"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Tree>
    <p:extLst>
      <p:ext uri="{BB962C8B-B14F-4D97-AF65-F5344CB8AC3E}">
        <p14:creationId xmlns:p14="http://schemas.microsoft.com/office/powerpoint/2010/main" val="2528210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642132-805A-497E-9C84-8D6774339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E7F1DA-407F-41FD-AC0F-D9CAD1187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89B7A-EE15-4470-BC8C-8E34C0EF2DC8}"/>
              </a:ext>
            </a:extLst>
          </p:cNvPr>
          <p:cNvSpPr>
            <a:spLocks noGrp="1"/>
          </p:cNvSpPr>
          <p:nvPr>
            <p:ph type="title"/>
          </p:nvPr>
        </p:nvSpPr>
        <p:spPr>
          <a:xfrm>
            <a:off x="7448550" y="2115518"/>
            <a:ext cx="3390900" cy="2360429"/>
          </a:xfrm>
        </p:spPr>
        <p:txBody>
          <a:bodyPr vert="horz" lIns="91440" tIns="45720" rIns="91440" bIns="45720" rtlCol="0" anchor="b">
            <a:normAutofit/>
          </a:bodyPr>
          <a:lstStyle/>
          <a:p>
            <a:pPr algn="ctr"/>
            <a:r>
              <a:rPr lang="en-US" sz="2800" kern="1200" cap="none" spc="300" baseline="0" dirty="0">
                <a:solidFill>
                  <a:schemeClr val="bg2"/>
                </a:solidFill>
                <a:latin typeface="+mj-lt"/>
                <a:ea typeface="+mj-ea"/>
                <a:cs typeface="+mj-cs"/>
              </a:rPr>
              <a:t>You are now ready to complete the part 3 of this activity with </a:t>
            </a:r>
            <a:br>
              <a:rPr lang="en-US" sz="2800" kern="1200" cap="none" spc="300" baseline="0" dirty="0">
                <a:solidFill>
                  <a:schemeClr val="bg2"/>
                </a:solidFill>
                <a:latin typeface="+mj-lt"/>
                <a:ea typeface="+mj-ea"/>
                <a:cs typeface="+mj-cs"/>
              </a:rPr>
            </a:br>
            <a:r>
              <a:rPr lang="en-US" sz="2800" cap="none" dirty="0" err="1">
                <a:solidFill>
                  <a:schemeClr val="bg2"/>
                </a:solidFill>
              </a:rPr>
              <a:t>M</a:t>
            </a:r>
            <a:r>
              <a:rPr lang="en-US" sz="2800" kern="1200" cap="none" spc="300" baseline="0" dirty="0" err="1">
                <a:solidFill>
                  <a:schemeClr val="bg2"/>
                </a:solidFill>
                <a:latin typeface="+mj-lt"/>
                <a:ea typeface="+mj-ea"/>
                <a:cs typeface="+mj-cs"/>
              </a:rPr>
              <a:t>r</a:t>
            </a:r>
            <a:r>
              <a:rPr lang="en-US" sz="2800" kern="1200" cap="none" spc="300" baseline="0" dirty="0">
                <a:solidFill>
                  <a:schemeClr val="bg2"/>
                </a:solidFill>
                <a:latin typeface="+mj-lt"/>
                <a:ea typeface="+mj-ea"/>
                <a:cs typeface="+mj-cs"/>
              </a:rPr>
              <a:t> </a:t>
            </a:r>
            <a:r>
              <a:rPr lang="en-US" sz="2800" cap="none" dirty="0">
                <a:solidFill>
                  <a:schemeClr val="bg2"/>
                </a:solidFill>
              </a:rPr>
              <a:t>M</a:t>
            </a:r>
            <a:r>
              <a:rPr lang="en-US" sz="2800" kern="1200" cap="none" spc="300" baseline="0" dirty="0">
                <a:solidFill>
                  <a:schemeClr val="bg2"/>
                </a:solidFill>
                <a:latin typeface="+mj-lt"/>
                <a:ea typeface="+mj-ea"/>
                <a:cs typeface="+mj-cs"/>
              </a:rPr>
              <a:t>cWilliams</a:t>
            </a:r>
          </a:p>
        </p:txBody>
      </p:sp>
      <p:pic>
        <p:nvPicPr>
          <p:cNvPr id="6" name="Content Placeholder 4" descr="Table&#10;&#10;Description automatically generated">
            <a:extLst>
              <a:ext uri="{FF2B5EF4-FFF2-40B4-BE49-F238E27FC236}">
                <a16:creationId xmlns:a16="http://schemas.microsoft.com/office/drawing/2014/main" id="{CC2F658C-E16F-4538-9B97-FD60A4B4EF9C}"/>
              </a:ext>
            </a:extLst>
          </p:cNvPr>
          <p:cNvPicPr>
            <a:picLocks noChangeAspect="1"/>
          </p:cNvPicPr>
          <p:nvPr/>
        </p:nvPicPr>
        <p:blipFill>
          <a:blip r:embed="rId2"/>
          <a:stretch>
            <a:fillRect/>
          </a:stretch>
        </p:blipFill>
        <p:spPr>
          <a:xfrm>
            <a:off x="1131378" y="294330"/>
            <a:ext cx="4278823" cy="6269339"/>
          </a:xfrm>
          <a:prstGeom prst="rect">
            <a:avLst/>
          </a:prstGeom>
          <a:ln>
            <a:solidFill>
              <a:srgbClr val="BFE8E3"/>
            </a:solidFill>
          </a:ln>
        </p:spPr>
      </p:pic>
    </p:spTree>
    <p:extLst>
      <p:ext uri="{BB962C8B-B14F-4D97-AF65-F5344CB8AC3E}">
        <p14:creationId xmlns:p14="http://schemas.microsoft.com/office/powerpoint/2010/main" val="32988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2AACE-D2FC-498D-8CB7-4B39F9274226}"/>
              </a:ext>
            </a:extLst>
          </p:cNvPr>
          <p:cNvSpPr>
            <a:spLocks noGrp="1"/>
          </p:cNvSpPr>
          <p:nvPr>
            <p:ph type="title"/>
          </p:nvPr>
        </p:nvSpPr>
        <p:spPr>
          <a:xfrm>
            <a:off x="866989" y="539845"/>
            <a:ext cx="3057379" cy="5778310"/>
          </a:xfrm>
        </p:spPr>
        <p:txBody>
          <a:bodyPr vert="horz" lIns="91440" tIns="45720" rIns="91440" bIns="45720" rtlCol="0" anchor="b">
            <a:normAutofit fontScale="90000"/>
          </a:bodyPr>
          <a:lstStyle/>
          <a:p>
            <a:pPr algn="ctr"/>
            <a:r>
              <a:rPr lang="en-US" sz="3600" kern="1200" cap="all" spc="300" baseline="0" dirty="0">
                <a:solidFill>
                  <a:schemeClr val="bg2"/>
                </a:solidFill>
                <a:latin typeface="+mj-lt"/>
                <a:ea typeface="+mj-ea"/>
                <a:cs typeface="+mj-cs"/>
              </a:rPr>
              <a:t>Get ready to share</a:t>
            </a: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r>
              <a:rPr lang="en-US" sz="3600" kern="1200" cap="all" spc="300" baseline="0" dirty="0">
                <a:solidFill>
                  <a:schemeClr val="bg2"/>
                </a:solidFill>
                <a:latin typeface="+mj-lt"/>
                <a:ea typeface="+mj-ea"/>
                <a:cs typeface="+mj-cs"/>
              </a:rPr>
              <a:t>(Hands up please)</a:t>
            </a: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r>
              <a:rPr lang="en-US" sz="3600" kern="1200" cap="all" spc="300" baseline="0" dirty="0">
                <a:solidFill>
                  <a:schemeClr val="bg2"/>
                </a:solidFill>
                <a:latin typeface="+mj-lt"/>
                <a:ea typeface="+mj-ea"/>
                <a:cs typeface="+mj-cs"/>
              </a:rPr>
              <a:t>and mark your own work</a:t>
            </a:r>
          </a:p>
        </p:txBody>
      </p:sp>
      <p:pic>
        <p:nvPicPr>
          <p:cNvPr id="6" name="Graphic 5" descr="Chat bubble outline">
            <a:extLst>
              <a:ext uri="{FF2B5EF4-FFF2-40B4-BE49-F238E27FC236}">
                <a16:creationId xmlns:a16="http://schemas.microsoft.com/office/drawing/2014/main" id="{7A64ADC4-E3C9-4563-80F9-3EDB53C0C7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0301" y="1536895"/>
            <a:ext cx="1121898" cy="1121898"/>
          </a:xfrm>
          <a:prstGeom prst="rect">
            <a:avLst/>
          </a:prstGeom>
        </p:spPr>
      </p:pic>
      <p:pic>
        <p:nvPicPr>
          <p:cNvPr id="8" name="Graphic 7" descr="Checklist with solid fill">
            <a:extLst>
              <a:ext uri="{FF2B5EF4-FFF2-40B4-BE49-F238E27FC236}">
                <a16:creationId xmlns:a16="http://schemas.microsoft.com/office/drawing/2014/main" id="{C5A34F1C-D432-494E-911C-150D5B2743A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74611">
            <a:off x="1938478" y="3858065"/>
            <a:ext cx="914400" cy="914400"/>
          </a:xfrm>
          <a:prstGeom prst="rect">
            <a:avLst/>
          </a:prstGeom>
        </p:spPr>
      </p:pic>
      <p:sp>
        <p:nvSpPr>
          <p:cNvPr id="13" name="Content Placeholder 12">
            <a:extLst>
              <a:ext uri="{FF2B5EF4-FFF2-40B4-BE49-F238E27FC236}">
                <a16:creationId xmlns:a16="http://schemas.microsoft.com/office/drawing/2014/main" id="{82EDA588-3181-4137-B388-6D48C49BC6F9}"/>
              </a:ext>
            </a:extLst>
          </p:cNvPr>
          <p:cNvSpPr>
            <a:spLocks noGrp="1"/>
          </p:cNvSpPr>
          <p:nvPr>
            <p:ph idx="1"/>
          </p:nvPr>
        </p:nvSpPr>
        <p:spPr>
          <a:xfrm>
            <a:off x="4877680" y="1536895"/>
            <a:ext cx="7037655" cy="3918098"/>
          </a:xfrm>
        </p:spPr>
        <p:txBody>
          <a:bodyPr/>
          <a:lstStyle/>
          <a:p>
            <a:pPr marL="0" marR="219710" indent="0">
              <a:lnSpc>
                <a:spcPct val="145000"/>
              </a:lnSpc>
              <a:spcAft>
                <a:spcPts val="0"/>
              </a:spcAft>
              <a:buNone/>
              <a:tabLst>
                <a:tab pos="1718310" algn="l"/>
                <a:tab pos="3485515" algn="l"/>
              </a:tabLst>
            </a:pPr>
            <a:r>
              <a:rPr lang="en-US" sz="1800" spc="-5" dirty="0">
                <a:effectLst/>
                <a:latin typeface="Arial" panose="020B0604020202020204" pitchFamily="34" charset="0"/>
                <a:ea typeface="Arial" panose="020B0604020202020204" pitchFamily="34" charset="0"/>
              </a:rPr>
              <a:t>Hitle</a:t>
            </a:r>
            <a:r>
              <a:rPr lang="en-US" sz="1800" dirty="0">
                <a:effectLst/>
                <a:latin typeface="Arial" panose="020B0604020202020204" pitchFamily="34" charset="0"/>
                <a:ea typeface="Arial" panose="020B0604020202020204" pitchFamily="34" charset="0"/>
              </a:rPr>
              <a:t>r</a:t>
            </a:r>
            <a:r>
              <a:rPr lang="en-US" sz="1800" spc="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force</a:t>
            </a:r>
            <a:r>
              <a:rPr lang="en-US" sz="1800" dirty="0">
                <a:effectLst/>
                <a:latin typeface="Arial" panose="020B0604020202020204" pitchFamily="34" charset="0"/>
                <a:ea typeface="Arial" panose="020B0604020202020204" pitchFamily="34" charset="0"/>
              </a:rPr>
              <a:t>d</a:t>
            </a:r>
            <a:r>
              <a:rPr lang="en-US" sz="1800" spc="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peopl</a:t>
            </a:r>
            <a:r>
              <a:rPr lang="en-US" sz="1800" dirty="0">
                <a:effectLst/>
                <a:latin typeface="Arial" panose="020B0604020202020204" pitchFamily="34" charset="0"/>
                <a:ea typeface="Arial" panose="020B0604020202020204" pitchFamily="34" charset="0"/>
              </a:rPr>
              <a:t>e</a:t>
            </a:r>
            <a:r>
              <a:rPr lang="en-US" sz="1800" spc="-2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t</a:t>
            </a:r>
            <a:r>
              <a:rPr lang="en-US" sz="1800" dirty="0">
                <a:effectLst/>
                <a:latin typeface="Arial" panose="020B0604020202020204" pitchFamily="34" charset="0"/>
                <a:ea typeface="Arial" panose="020B0604020202020204" pitchFamily="34" charset="0"/>
              </a:rPr>
              <a:t>o</a:t>
            </a:r>
            <a:r>
              <a:rPr lang="en-US" sz="1800" spc="8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b</a:t>
            </a:r>
            <a:r>
              <a:rPr lang="en-US" sz="1800" dirty="0">
                <a:effectLst/>
                <a:latin typeface="Arial" panose="020B0604020202020204" pitchFamily="34" charset="0"/>
                <a:ea typeface="Arial" panose="020B0604020202020204" pitchFamily="34" charset="0"/>
              </a:rPr>
              <a:t>e</a:t>
            </a:r>
            <a:r>
              <a:rPr lang="en-US" sz="1800" spc="-85" dirty="0">
                <a:effectLst/>
                <a:latin typeface="Arial" panose="020B0604020202020204" pitchFamily="34" charset="0"/>
                <a:ea typeface="Arial" panose="020B0604020202020204" pitchFamily="34" charset="0"/>
              </a:rPr>
              <a:t> </a:t>
            </a:r>
            <a:r>
              <a:rPr lang="en-US" sz="1800" u="sng"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to him.</a:t>
            </a:r>
            <a:r>
              <a:rPr lang="en-US" sz="1800" spc="-21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Ever</a:t>
            </a:r>
            <a:r>
              <a:rPr lang="en-US" sz="1800" dirty="0">
                <a:effectLst/>
                <a:latin typeface="Arial" panose="020B0604020202020204" pitchFamily="34" charset="0"/>
                <a:ea typeface="Arial" panose="020B0604020202020204" pitchFamily="34" charset="0"/>
              </a:rPr>
              <a:t>y</a:t>
            </a:r>
            <a:r>
              <a:rPr lang="en-US" sz="1800" spc="-5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German</a:t>
            </a:r>
            <a:r>
              <a:rPr lang="en-US" sz="1800" u="sng" dirty="0">
                <a:effectLst/>
                <a:latin typeface="Arial" panose="020B0604020202020204" pitchFamily="34" charset="0"/>
                <a:ea typeface="Arial" panose="020B0604020202020204" pitchFamily="34" charset="0"/>
              </a:rPr>
              <a:t> 	</a:t>
            </a:r>
            <a:r>
              <a:rPr lang="en-US" sz="1800" spc="-22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had to swear an oath of loyalty to him.</a:t>
            </a:r>
            <a:r>
              <a:rPr lang="en-US" sz="1800" spc="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Under</a:t>
            </a:r>
            <a:r>
              <a:rPr lang="en-US" sz="1800" spc="-3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Hitler's</a:t>
            </a:r>
            <a:r>
              <a:rPr lang="en-US" sz="1800" u="sng"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 the Nazi Party</a:t>
            </a:r>
            <a:r>
              <a:rPr lang="en-US" sz="1800" spc="4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made Germany</a:t>
            </a:r>
            <a:r>
              <a:rPr lang="en-US" sz="1800" spc="-1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into</a:t>
            </a:r>
            <a:r>
              <a:rPr lang="en-US" sz="1800" spc="-7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 __state.</a:t>
            </a:r>
            <a:r>
              <a:rPr lang="en-US" sz="1800" spc="-17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People's</a:t>
            </a:r>
            <a:r>
              <a:rPr lang="en-US" sz="1800" spc="7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lives</a:t>
            </a:r>
            <a:r>
              <a:rPr lang="en-US" sz="1800" spc="-1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were by secret police. Hitler used the</a:t>
            </a:r>
            <a:r>
              <a:rPr lang="en-US" sz="1800" spc="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SA</a:t>
            </a:r>
            <a:r>
              <a:rPr lang="en-US" sz="1800" spc="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(commonly</a:t>
            </a:r>
            <a:r>
              <a:rPr lang="en-US" sz="1800" spc="9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known</a:t>
            </a:r>
            <a:r>
              <a:rPr lang="en-US" sz="1800" spc="-1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as</a:t>
            </a:r>
            <a:r>
              <a:rPr lang="en-US" sz="1800" u="sng"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t>
            </a:r>
            <a:r>
              <a:rPr lang="en-US" sz="1800" spc="-11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the</a:t>
            </a:r>
            <a:r>
              <a:rPr lang="en-US" sz="1800" spc="3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SS (The</a:t>
            </a:r>
            <a:r>
              <a:rPr lang="en-AU" sz="1800" dirty="0">
                <a:latin typeface="Arial" panose="020B0604020202020204" pitchFamily="34" charset="0"/>
                <a:ea typeface="Arial" panose="020B0604020202020204" pitchFamily="34" charset="0"/>
              </a:rPr>
              <a:t> </a:t>
            </a:r>
            <a:r>
              <a:rPr lang="en-US" sz="1800" spc="-5" dirty="0" err="1">
                <a:effectLst/>
                <a:latin typeface="Arial" panose="020B0604020202020204" pitchFamily="34" charset="0"/>
                <a:ea typeface="Arial" panose="020B0604020202020204" pitchFamily="34" charset="0"/>
              </a:rPr>
              <a:t>Schutztaffel</a:t>
            </a:r>
            <a:r>
              <a:rPr lang="en-US" sz="1800" spc="-5" dirty="0">
                <a:effectLst/>
                <a:latin typeface="Arial" panose="020B0604020202020204" pitchFamily="34" charset="0"/>
                <a:ea typeface="Arial" panose="020B0604020202020204" pitchFamily="34" charset="0"/>
              </a:rPr>
              <a:t>)</a:t>
            </a:r>
            <a:r>
              <a:rPr lang="en-US" sz="1800" spc="75"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and</a:t>
            </a:r>
            <a:r>
              <a:rPr lang="en-US" sz="1800" spc="-9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the ______________to</a:t>
            </a:r>
            <a:r>
              <a:rPr lang="en-US" sz="1800" spc="5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crush</a:t>
            </a:r>
            <a:r>
              <a:rPr lang="en-US" sz="1800" spc="1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any</a:t>
            </a:r>
            <a:r>
              <a:rPr lang="en-US" sz="1800" spc="-1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opposition.</a:t>
            </a:r>
            <a:endParaRPr lang="en-AU" sz="1800" dirty="0">
              <a:effectLst/>
              <a:latin typeface="Arial" panose="020B0604020202020204" pitchFamily="34" charset="0"/>
              <a:ea typeface="Arial" panose="020B0604020202020204" pitchFamily="34" charset="0"/>
            </a:endParaRPr>
          </a:p>
          <a:p>
            <a:pPr marL="0" indent="0">
              <a:lnSpc>
                <a:spcPts val="1400"/>
              </a:lnSpc>
              <a:buNone/>
              <a:tabLst>
                <a:tab pos="2972435" algn="l"/>
              </a:tabLst>
            </a:pPr>
            <a:endParaRPr lang="en-AU" sz="1800" dirty="0">
              <a:effectLst/>
              <a:latin typeface="Arial" panose="020B0604020202020204" pitchFamily="34" charset="0"/>
              <a:ea typeface="Arial" panose="020B0604020202020204" pitchFamily="34" charset="0"/>
            </a:endParaRPr>
          </a:p>
          <a:p>
            <a:pPr marL="0" indent="0">
              <a:lnSpc>
                <a:spcPts val="1400"/>
              </a:lnSpc>
              <a:buNone/>
              <a:tabLst>
                <a:tab pos="2972435" algn="l"/>
              </a:tabLst>
            </a:pPr>
            <a:endParaRPr lang="en-AU" sz="1800" dirty="0">
              <a:effectLst/>
              <a:latin typeface="Arial" panose="020B0604020202020204" pitchFamily="34" charset="0"/>
              <a:ea typeface="Arial" panose="020B0604020202020204" pitchFamily="34" charset="0"/>
            </a:endParaRPr>
          </a:p>
          <a:p>
            <a:pPr indent="635">
              <a:lnSpc>
                <a:spcPts val="2050"/>
              </a:lnSpc>
              <a:spcBef>
                <a:spcPts val="75"/>
              </a:spcBef>
              <a:spcAft>
                <a:spcPts val="0"/>
              </a:spcAft>
              <a:tabLst>
                <a:tab pos="1535430" algn="l"/>
                <a:tab pos="3085465" algn="l"/>
                <a:tab pos="3428365" algn="l"/>
              </a:tabLst>
            </a:pPr>
            <a:endParaRPr lang="en-AU" sz="1800" dirty="0">
              <a:effectLst/>
              <a:latin typeface="Arial" panose="020B0604020202020204" pitchFamily="34" charset="0"/>
              <a:ea typeface="Arial" panose="020B0604020202020204" pitchFamily="34" charset="0"/>
            </a:endParaRPr>
          </a:p>
          <a:p>
            <a:pPr marL="0" indent="0">
              <a:buNone/>
            </a:pPr>
            <a:endParaRPr lang="en-AU" dirty="0"/>
          </a:p>
        </p:txBody>
      </p:sp>
    </p:spTree>
    <p:extLst>
      <p:ext uri="{BB962C8B-B14F-4D97-AF65-F5344CB8AC3E}">
        <p14:creationId xmlns:p14="http://schemas.microsoft.com/office/powerpoint/2010/main" val="288722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2">
            <a:extLst>
              <a:ext uri="{FF2B5EF4-FFF2-40B4-BE49-F238E27FC236}">
                <a16:creationId xmlns:a16="http://schemas.microsoft.com/office/drawing/2014/main" id="{7A4D3DBB-B988-4842-B6BE-5F7BCB8DA303}"/>
              </a:ext>
            </a:extLst>
          </p:cNvPr>
          <p:cNvSpPr txBox="1">
            <a:spLocks/>
          </p:cNvSpPr>
          <p:nvPr/>
        </p:nvSpPr>
        <p:spPr>
          <a:xfrm>
            <a:off x="1125415" y="1041008"/>
            <a:ext cx="11066585" cy="5261317"/>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219710" indent="0">
              <a:lnSpc>
                <a:spcPct val="145000"/>
              </a:lnSpc>
              <a:spcBef>
                <a:spcPts val="0"/>
              </a:spcBef>
              <a:buFont typeface="Arial" panose="020B0604020202020204" pitchFamily="34" charset="0"/>
              <a:buNone/>
              <a:tabLst>
                <a:tab pos="1718310" algn="l"/>
                <a:tab pos="3485515" algn="l"/>
              </a:tabLst>
            </a:pPr>
            <a:r>
              <a:rPr lang="en-US" sz="3200" spc="-5" dirty="0">
                <a:latin typeface="Arial" panose="020B0604020202020204" pitchFamily="34" charset="0"/>
                <a:ea typeface="Arial" panose="020B0604020202020204" pitchFamily="34" charset="0"/>
              </a:rPr>
              <a:t>Hitle</a:t>
            </a:r>
            <a:r>
              <a:rPr lang="en-US" sz="3200" dirty="0">
                <a:latin typeface="Arial" panose="020B0604020202020204" pitchFamily="34" charset="0"/>
                <a:ea typeface="Arial" panose="020B0604020202020204" pitchFamily="34" charset="0"/>
              </a:rPr>
              <a:t>r</a:t>
            </a:r>
            <a:r>
              <a:rPr lang="en-US" sz="3200" spc="5"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force</a:t>
            </a:r>
            <a:r>
              <a:rPr lang="en-US" sz="3200" dirty="0">
                <a:latin typeface="Arial" panose="020B0604020202020204" pitchFamily="34" charset="0"/>
                <a:ea typeface="Arial" panose="020B0604020202020204" pitchFamily="34" charset="0"/>
              </a:rPr>
              <a:t>d</a:t>
            </a:r>
            <a:r>
              <a:rPr lang="en-US" sz="3200" spc="5"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peopl</a:t>
            </a:r>
            <a:r>
              <a:rPr lang="en-US" sz="3200" dirty="0">
                <a:latin typeface="Arial" panose="020B0604020202020204" pitchFamily="34" charset="0"/>
                <a:ea typeface="Arial" panose="020B0604020202020204" pitchFamily="34" charset="0"/>
              </a:rPr>
              <a:t>e</a:t>
            </a:r>
            <a:r>
              <a:rPr lang="en-US" sz="3200" spc="-20"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t</a:t>
            </a:r>
            <a:r>
              <a:rPr lang="en-US" sz="3200" dirty="0">
                <a:latin typeface="Arial" panose="020B0604020202020204" pitchFamily="34" charset="0"/>
                <a:ea typeface="Arial" panose="020B0604020202020204" pitchFamily="34" charset="0"/>
              </a:rPr>
              <a:t>o</a:t>
            </a:r>
            <a:r>
              <a:rPr lang="en-US" sz="3200" spc="85"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b</a:t>
            </a:r>
            <a:r>
              <a:rPr lang="en-US" sz="3200" dirty="0">
                <a:latin typeface="Arial" panose="020B0604020202020204" pitchFamily="34" charset="0"/>
                <a:ea typeface="Arial" panose="020B0604020202020204" pitchFamily="34" charset="0"/>
              </a:rPr>
              <a:t>e            </a:t>
            </a:r>
            <a:r>
              <a:rPr lang="en-US" sz="3200" spc="-5" dirty="0">
                <a:latin typeface="Arial" panose="020B0604020202020204" pitchFamily="34" charset="0"/>
                <a:ea typeface="Arial" panose="020B0604020202020204" pitchFamily="34" charset="0"/>
              </a:rPr>
              <a:t>to him.</a:t>
            </a:r>
            <a:r>
              <a:rPr lang="en-US" sz="3200" spc="-215"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Ever</a:t>
            </a:r>
            <a:r>
              <a:rPr lang="en-US" sz="3200" dirty="0">
                <a:latin typeface="Arial" panose="020B0604020202020204" pitchFamily="34" charset="0"/>
                <a:ea typeface="Arial" panose="020B0604020202020204" pitchFamily="34" charset="0"/>
              </a:rPr>
              <a:t>y</a:t>
            </a:r>
            <a:r>
              <a:rPr lang="en-US" sz="3200" spc="-50" dirty="0">
                <a:latin typeface="Arial" panose="020B0604020202020204" pitchFamily="34" charset="0"/>
                <a:ea typeface="Arial" panose="020B0604020202020204" pitchFamily="34" charset="0"/>
              </a:rPr>
              <a:t> </a:t>
            </a:r>
            <a:r>
              <a:rPr lang="en-US" sz="3200" spc="-5" dirty="0">
                <a:latin typeface="Arial" panose="020B0604020202020204" pitchFamily="34" charset="0"/>
                <a:ea typeface="Arial" panose="020B0604020202020204" pitchFamily="34" charset="0"/>
              </a:rPr>
              <a:t>German</a:t>
            </a:r>
          </a:p>
          <a:p>
            <a:pPr marL="0" marR="219710" indent="0">
              <a:lnSpc>
                <a:spcPct val="145000"/>
              </a:lnSpc>
              <a:spcBef>
                <a:spcPts val="0"/>
              </a:spcBef>
              <a:buFont typeface="Arial" panose="020B0604020202020204" pitchFamily="34" charset="0"/>
              <a:buNone/>
              <a:tabLst>
                <a:tab pos="1718310" algn="l"/>
                <a:tab pos="3485515" algn="l"/>
              </a:tabLst>
            </a:pPr>
            <a:r>
              <a:rPr lang="en-US" sz="3200" spc="-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had to swear an oath of loyalty to him.</a:t>
            </a:r>
            <a:r>
              <a:rPr lang="en-US" sz="3200" spc="5" dirty="0">
                <a:latin typeface="Arial" panose="020B0604020202020204" pitchFamily="34" charset="0"/>
                <a:ea typeface="Arial" panose="020B0604020202020204" pitchFamily="34" charset="0"/>
              </a:rPr>
              <a:t> </a:t>
            </a:r>
          </a:p>
          <a:p>
            <a:pPr marL="0" marR="219710" indent="0">
              <a:lnSpc>
                <a:spcPct val="145000"/>
              </a:lnSpc>
              <a:spcBef>
                <a:spcPts val="0"/>
              </a:spcBef>
              <a:buFont typeface="Arial" panose="020B0604020202020204" pitchFamily="34" charset="0"/>
              <a:buNone/>
              <a:tabLst>
                <a:tab pos="1718310" algn="l"/>
                <a:tab pos="3485515" algn="l"/>
              </a:tabLst>
            </a:pPr>
            <a:r>
              <a:rPr lang="en-US" sz="3200" dirty="0">
                <a:latin typeface="Arial" panose="020B0604020202020204" pitchFamily="34" charset="0"/>
                <a:ea typeface="Arial" panose="020B0604020202020204" pitchFamily="34" charset="0"/>
              </a:rPr>
              <a:t>Under</a:t>
            </a:r>
            <a:r>
              <a:rPr lang="en-US" sz="3200" spc="-3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Hitler’s                     </a:t>
            </a:r>
            <a:r>
              <a:rPr lang="en-US" sz="3200" spc="-5" dirty="0">
                <a:latin typeface="Arial" panose="020B0604020202020204" pitchFamily="34" charset="0"/>
                <a:ea typeface="Arial" panose="020B0604020202020204" pitchFamily="34" charset="0"/>
              </a:rPr>
              <a:t>, the Nazi Party</a:t>
            </a:r>
            <a:r>
              <a:rPr lang="en-US" sz="3200" spc="4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made </a:t>
            </a:r>
          </a:p>
          <a:p>
            <a:pPr marL="0" marR="219710" indent="0">
              <a:lnSpc>
                <a:spcPct val="145000"/>
              </a:lnSpc>
              <a:spcBef>
                <a:spcPts val="0"/>
              </a:spcBef>
              <a:buFont typeface="Arial" panose="020B0604020202020204" pitchFamily="34" charset="0"/>
              <a:buNone/>
              <a:tabLst>
                <a:tab pos="1718310" algn="l"/>
                <a:tab pos="3485515" algn="l"/>
              </a:tabLst>
            </a:pPr>
            <a:r>
              <a:rPr lang="en-US" sz="3200" dirty="0">
                <a:latin typeface="Arial" panose="020B0604020202020204" pitchFamily="34" charset="0"/>
                <a:ea typeface="Arial" panose="020B0604020202020204" pitchFamily="34" charset="0"/>
              </a:rPr>
              <a:t>Germany</a:t>
            </a:r>
            <a:r>
              <a:rPr lang="en-US" sz="3200" spc="-1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into</a:t>
            </a:r>
            <a:r>
              <a:rPr lang="en-US" sz="3200" spc="-7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a              state.</a:t>
            </a:r>
            <a:r>
              <a:rPr lang="en-US" sz="3200" spc="-17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People's</a:t>
            </a:r>
            <a:r>
              <a:rPr lang="en-US" sz="3200" spc="7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lives</a:t>
            </a:r>
            <a:r>
              <a:rPr lang="en-US" sz="3200" spc="-1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were </a:t>
            </a:r>
          </a:p>
          <a:p>
            <a:pPr marL="0" marR="219710" indent="0">
              <a:lnSpc>
                <a:spcPct val="145000"/>
              </a:lnSpc>
              <a:spcBef>
                <a:spcPts val="0"/>
              </a:spcBef>
              <a:buFont typeface="Arial" panose="020B0604020202020204" pitchFamily="34" charset="0"/>
              <a:buNone/>
              <a:tabLst>
                <a:tab pos="1718310" algn="l"/>
                <a:tab pos="3485515" algn="l"/>
              </a:tabLst>
            </a:pPr>
            <a:r>
              <a:rPr lang="en-US" sz="3200" dirty="0">
                <a:latin typeface="Arial" panose="020B0604020202020204" pitchFamily="34" charset="0"/>
                <a:ea typeface="Arial" panose="020B0604020202020204" pitchFamily="34" charset="0"/>
              </a:rPr>
              <a:t>                 by secret police. Hitler used the</a:t>
            </a:r>
            <a:r>
              <a:rPr lang="en-US" sz="3200" spc="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SA</a:t>
            </a:r>
            <a:r>
              <a:rPr lang="en-US" sz="3200" spc="5" dirty="0">
                <a:latin typeface="Arial" panose="020B0604020202020204" pitchFamily="34" charset="0"/>
                <a:ea typeface="Arial" panose="020B0604020202020204" pitchFamily="34" charset="0"/>
              </a:rPr>
              <a:t> </a:t>
            </a:r>
          </a:p>
          <a:p>
            <a:pPr marL="0" marR="219710" indent="0">
              <a:lnSpc>
                <a:spcPct val="145000"/>
              </a:lnSpc>
              <a:spcBef>
                <a:spcPts val="0"/>
              </a:spcBef>
              <a:buFont typeface="Arial" panose="020B0604020202020204" pitchFamily="34" charset="0"/>
              <a:buNone/>
              <a:tabLst>
                <a:tab pos="1718310" algn="l"/>
                <a:tab pos="3485515" algn="l"/>
              </a:tabLst>
            </a:pPr>
            <a:r>
              <a:rPr lang="en-US" sz="3200" dirty="0">
                <a:latin typeface="Arial" panose="020B0604020202020204" pitchFamily="34" charset="0"/>
                <a:ea typeface="Arial" panose="020B0604020202020204" pitchFamily="34" charset="0"/>
              </a:rPr>
              <a:t>(commonly</a:t>
            </a:r>
            <a:r>
              <a:rPr lang="en-US" sz="3200" spc="9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known</a:t>
            </a:r>
            <a:r>
              <a:rPr lang="en-US" sz="3200" spc="-1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as                  ,</a:t>
            </a:r>
            <a:r>
              <a:rPr lang="en-US" sz="3200" spc="-11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the</a:t>
            </a:r>
            <a:r>
              <a:rPr lang="en-US" sz="3200" spc="3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SS (The</a:t>
            </a:r>
            <a:r>
              <a:rPr lang="en-AU" sz="3200" dirty="0">
                <a:latin typeface="Arial" panose="020B0604020202020204" pitchFamily="34" charset="0"/>
                <a:ea typeface="Arial" panose="020B0604020202020204" pitchFamily="34" charset="0"/>
              </a:rPr>
              <a:t> </a:t>
            </a:r>
          </a:p>
          <a:p>
            <a:pPr marL="0" marR="219710" indent="0">
              <a:lnSpc>
                <a:spcPct val="145000"/>
              </a:lnSpc>
              <a:spcBef>
                <a:spcPts val="0"/>
              </a:spcBef>
              <a:buFont typeface="Arial" panose="020B0604020202020204" pitchFamily="34" charset="0"/>
              <a:buNone/>
              <a:tabLst>
                <a:tab pos="1718310" algn="l"/>
                <a:tab pos="3485515" algn="l"/>
              </a:tabLst>
            </a:pPr>
            <a:r>
              <a:rPr lang="en-US" sz="3200" spc="-5" dirty="0" err="1">
                <a:latin typeface="Arial" panose="020B0604020202020204" pitchFamily="34" charset="0"/>
                <a:ea typeface="Arial" panose="020B0604020202020204" pitchFamily="34" charset="0"/>
              </a:rPr>
              <a:t>Schutztaffel</a:t>
            </a:r>
            <a:r>
              <a:rPr lang="en-US" sz="3200" spc="-5" dirty="0">
                <a:latin typeface="Arial" panose="020B0604020202020204" pitchFamily="34" charset="0"/>
                <a:ea typeface="Arial" panose="020B0604020202020204" pitchFamily="34" charset="0"/>
              </a:rPr>
              <a:t>)</a:t>
            </a:r>
            <a:r>
              <a:rPr lang="en-US" sz="3200" spc="75"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and</a:t>
            </a:r>
            <a:r>
              <a:rPr lang="en-US" sz="3200" spc="-9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the                      to</a:t>
            </a:r>
            <a:r>
              <a:rPr lang="en-US" sz="3200" spc="5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crush</a:t>
            </a:r>
            <a:r>
              <a:rPr lang="en-US" sz="3200" spc="1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any</a:t>
            </a:r>
            <a:r>
              <a:rPr lang="en-US" sz="3200" spc="-10" dirty="0">
                <a:latin typeface="Arial" panose="020B0604020202020204" pitchFamily="34" charset="0"/>
                <a:ea typeface="Arial" panose="020B0604020202020204" pitchFamily="34" charset="0"/>
              </a:rPr>
              <a:t> </a:t>
            </a:r>
            <a:r>
              <a:rPr lang="en-US" sz="3200" dirty="0">
                <a:latin typeface="Arial" panose="020B0604020202020204" pitchFamily="34" charset="0"/>
                <a:ea typeface="Arial" panose="020B0604020202020204" pitchFamily="34" charset="0"/>
              </a:rPr>
              <a:t>opposition.</a:t>
            </a:r>
            <a:endParaRPr lang="en-AU" sz="3200" dirty="0">
              <a:latin typeface="Arial" panose="020B0604020202020204" pitchFamily="34" charset="0"/>
              <a:ea typeface="Arial" panose="020B0604020202020204" pitchFamily="34" charset="0"/>
            </a:endParaRPr>
          </a:p>
          <a:p>
            <a:pPr marL="0" indent="0">
              <a:lnSpc>
                <a:spcPts val="1400"/>
              </a:lnSpc>
              <a:buFont typeface="Arial" panose="020B0604020202020204" pitchFamily="34" charset="0"/>
              <a:buNone/>
              <a:tabLst>
                <a:tab pos="2972435" algn="l"/>
              </a:tabLst>
            </a:pPr>
            <a:endParaRPr lang="en-AU" sz="1800" dirty="0">
              <a:latin typeface="Arial" panose="020B0604020202020204" pitchFamily="34" charset="0"/>
              <a:ea typeface="Arial" panose="020B0604020202020204" pitchFamily="34" charset="0"/>
            </a:endParaRPr>
          </a:p>
          <a:p>
            <a:pPr marL="0" indent="0">
              <a:lnSpc>
                <a:spcPts val="1400"/>
              </a:lnSpc>
              <a:buFont typeface="Arial" panose="020B0604020202020204" pitchFamily="34" charset="0"/>
              <a:buNone/>
              <a:tabLst>
                <a:tab pos="2972435" algn="l"/>
              </a:tabLst>
            </a:pPr>
            <a:endParaRPr lang="en-AU" sz="1800" dirty="0">
              <a:latin typeface="Arial" panose="020B0604020202020204" pitchFamily="34" charset="0"/>
              <a:ea typeface="Arial" panose="020B0604020202020204" pitchFamily="34" charset="0"/>
            </a:endParaRPr>
          </a:p>
          <a:p>
            <a:pPr indent="635">
              <a:lnSpc>
                <a:spcPts val="2050"/>
              </a:lnSpc>
              <a:spcBef>
                <a:spcPts val="75"/>
              </a:spcBef>
              <a:tabLst>
                <a:tab pos="1535430" algn="l"/>
                <a:tab pos="3085465" algn="l"/>
                <a:tab pos="3428365" algn="l"/>
              </a:tabLst>
            </a:pPr>
            <a:endParaRPr lang="en-AU" sz="1800" dirty="0">
              <a:latin typeface="Arial" panose="020B0604020202020204" pitchFamily="34" charset="0"/>
              <a:ea typeface="Arial" panose="020B0604020202020204" pitchFamily="34" charset="0"/>
            </a:endParaRPr>
          </a:p>
          <a:p>
            <a:pPr marL="0" indent="0">
              <a:buFont typeface="Arial" panose="020B0604020202020204" pitchFamily="34" charset="0"/>
              <a:buNone/>
            </a:pPr>
            <a:endParaRPr lang="en-AU" dirty="0"/>
          </a:p>
        </p:txBody>
      </p:sp>
      <p:sp>
        <p:nvSpPr>
          <p:cNvPr id="3" name="TextBox 2">
            <a:extLst>
              <a:ext uri="{FF2B5EF4-FFF2-40B4-BE49-F238E27FC236}">
                <a16:creationId xmlns:a16="http://schemas.microsoft.com/office/drawing/2014/main" id="{85536C82-6001-4029-98C8-716C3455A46B}"/>
              </a:ext>
            </a:extLst>
          </p:cNvPr>
          <p:cNvSpPr txBox="1"/>
          <p:nvPr/>
        </p:nvSpPr>
        <p:spPr>
          <a:xfrm>
            <a:off x="5866228" y="1181686"/>
            <a:ext cx="1111348"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loyal</a:t>
            </a:r>
          </a:p>
        </p:txBody>
      </p:sp>
      <p:sp>
        <p:nvSpPr>
          <p:cNvPr id="4" name="TextBox 3">
            <a:extLst>
              <a:ext uri="{FF2B5EF4-FFF2-40B4-BE49-F238E27FC236}">
                <a16:creationId xmlns:a16="http://schemas.microsoft.com/office/drawing/2014/main" id="{B0B785F7-60E0-42B4-ADD9-58AF20A8D173}"/>
              </a:ext>
            </a:extLst>
          </p:cNvPr>
          <p:cNvSpPr txBox="1"/>
          <p:nvPr/>
        </p:nvSpPr>
        <p:spPr>
          <a:xfrm>
            <a:off x="3869786" y="2572043"/>
            <a:ext cx="2215661"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leadership</a:t>
            </a:r>
          </a:p>
        </p:txBody>
      </p:sp>
      <p:sp>
        <p:nvSpPr>
          <p:cNvPr id="5" name="TextBox 4">
            <a:extLst>
              <a:ext uri="{FF2B5EF4-FFF2-40B4-BE49-F238E27FC236}">
                <a16:creationId xmlns:a16="http://schemas.microsoft.com/office/drawing/2014/main" id="{6CE7F084-40E6-46B1-ACB8-706323F64C49}"/>
              </a:ext>
            </a:extLst>
          </p:cNvPr>
          <p:cNvSpPr txBox="1"/>
          <p:nvPr/>
        </p:nvSpPr>
        <p:spPr>
          <a:xfrm>
            <a:off x="4119488" y="3303563"/>
            <a:ext cx="1282505"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police</a:t>
            </a:r>
          </a:p>
        </p:txBody>
      </p:sp>
      <p:sp>
        <p:nvSpPr>
          <p:cNvPr id="6" name="TextBox 5">
            <a:extLst>
              <a:ext uri="{FF2B5EF4-FFF2-40B4-BE49-F238E27FC236}">
                <a16:creationId xmlns:a16="http://schemas.microsoft.com/office/drawing/2014/main" id="{3549022D-607F-4701-A4C4-AB49BEB8087F}"/>
              </a:ext>
            </a:extLst>
          </p:cNvPr>
          <p:cNvSpPr txBox="1"/>
          <p:nvPr/>
        </p:nvSpPr>
        <p:spPr>
          <a:xfrm>
            <a:off x="1125415" y="1868658"/>
            <a:ext cx="1491176"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soldier</a:t>
            </a:r>
          </a:p>
        </p:txBody>
      </p:sp>
      <p:sp>
        <p:nvSpPr>
          <p:cNvPr id="7" name="TextBox 6">
            <a:extLst>
              <a:ext uri="{FF2B5EF4-FFF2-40B4-BE49-F238E27FC236}">
                <a16:creationId xmlns:a16="http://schemas.microsoft.com/office/drawing/2014/main" id="{A03C9E7B-55A9-41EF-8F2E-453C955B3BCA}"/>
              </a:ext>
            </a:extLst>
          </p:cNvPr>
          <p:cNvSpPr txBox="1"/>
          <p:nvPr/>
        </p:nvSpPr>
        <p:spPr>
          <a:xfrm>
            <a:off x="1125414" y="4006535"/>
            <a:ext cx="1969477"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controlled</a:t>
            </a:r>
          </a:p>
        </p:txBody>
      </p:sp>
      <p:sp>
        <p:nvSpPr>
          <p:cNvPr id="8" name="TextBox 7">
            <a:extLst>
              <a:ext uri="{FF2B5EF4-FFF2-40B4-BE49-F238E27FC236}">
                <a16:creationId xmlns:a16="http://schemas.microsoft.com/office/drawing/2014/main" id="{A63E91CD-A546-4566-AE09-83321D9AAAA5}"/>
              </a:ext>
            </a:extLst>
          </p:cNvPr>
          <p:cNvSpPr txBox="1"/>
          <p:nvPr/>
        </p:nvSpPr>
        <p:spPr>
          <a:xfrm>
            <a:off x="5287107" y="4713643"/>
            <a:ext cx="1732671"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Gestapo</a:t>
            </a:r>
          </a:p>
        </p:txBody>
      </p:sp>
      <p:sp>
        <p:nvSpPr>
          <p:cNvPr id="9" name="TextBox 8">
            <a:extLst>
              <a:ext uri="{FF2B5EF4-FFF2-40B4-BE49-F238E27FC236}">
                <a16:creationId xmlns:a16="http://schemas.microsoft.com/office/drawing/2014/main" id="{BE46791D-AD2C-4A69-AB60-A3FA072FA475}"/>
              </a:ext>
            </a:extLst>
          </p:cNvPr>
          <p:cNvSpPr txBox="1"/>
          <p:nvPr/>
        </p:nvSpPr>
        <p:spPr>
          <a:xfrm>
            <a:off x="5022165" y="5412061"/>
            <a:ext cx="2321170" cy="584775"/>
          </a:xfrm>
          <a:prstGeom prst="rect">
            <a:avLst/>
          </a:prstGeom>
          <a:solidFill>
            <a:srgbClr val="BFE8E3"/>
          </a:solidFill>
        </p:spPr>
        <p:txBody>
          <a:bodyPr wrap="square" rtlCol="0">
            <a:spAutoFit/>
          </a:bodyPr>
          <a:lstStyle/>
          <a:p>
            <a:r>
              <a:rPr lang="en-AU" sz="3200" spc="-5" dirty="0">
                <a:solidFill>
                  <a:schemeClr val="bg2">
                    <a:lumMod val="50000"/>
                  </a:schemeClr>
                </a:solidFill>
                <a:latin typeface="Arial" panose="020B0604020202020204" pitchFamily="34" charset="0"/>
              </a:rPr>
              <a:t>Brownshirts</a:t>
            </a:r>
          </a:p>
        </p:txBody>
      </p:sp>
    </p:spTree>
    <p:extLst>
      <p:ext uri="{BB962C8B-B14F-4D97-AF65-F5344CB8AC3E}">
        <p14:creationId xmlns:p14="http://schemas.microsoft.com/office/powerpoint/2010/main" val="114630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1C88-39BD-4DB5-84E9-DAAB14CAC0A2}"/>
              </a:ext>
            </a:extLst>
          </p:cNvPr>
          <p:cNvSpPr>
            <a:spLocks noGrp="1"/>
          </p:cNvSpPr>
          <p:nvPr>
            <p:ph type="title"/>
          </p:nvPr>
        </p:nvSpPr>
        <p:spPr/>
        <p:txBody>
          <a:bodyPr/>
          <a:lstStyle/>
          <a:p>
            <a:r>
              <a:rPr lang="en-AU" dirty="0"/>
              <a:t>primary and secondary sources</a:t>
            </a:r>
          </a:p>
        </p:txBody>
      </p:sp>
      <p:sp>
        <p:nvSpPr>
          <p:cNvPr id="3" name="Content Placeholder 2">
            <a:extLst>
              <a:ext uri="{FF2B5EF4-FFF2-40B4-BE49-F238E27FC236}">
                <a16:creationId xmlns:a16="http://schemas.microsoft.com/office/drawing/2014/main" id="{C1C47F36-BD4C-429E-99D2-E392A2F24A4E}"/>
              </a:ext>
            </a:extLst>
          </p:cNvPr>
          <p:cNvSpPr>
            <a:spLocks noGrp="1"/>
          </p:cNvSpPr>
          <p:nvPr>
            <p:ph idx="1"/>
          </p:nvPr>
        </p:nvSpPr>
        <p:spPr>
          <a:xfrm>
            <a:off x="1371599" y="2254103"/>
            <a:ext cx="9486901" cy="507758"/>
          </a:xfrm>
        </p:spPr>
        <p:txBody>
          <a:bodyPr/>
          <a:lstStyle/>
          <a:p>
            <a:pPr marL="0" indent="0">
              <a:buNone/>
            </a:pPr>
            <a:r>
              <a:rPr lang="en-AU" dirty="0"/>
              <a:t>Brainstorm types of documents you think would fit into each category:</a:t>
            </a:r>
          </a:p>
        </p:txBody>
      </p:sp>
      <p:graphicFrame>
        <p:nvGraphicFramePr>
          <p:cNvPr id="4" name="Table 4">
            <a:extLst>
              <a:ext uri="{FF2B5EF4-FFF2-40B4-BE49-F238E27FC236}">
                <a16:creationId xmlns:a16="http://schemas.microsoft.com/office/drawing/2014/main" id="{596EBD65-CE02-4B1A-BD3C-2E239A88F0CE}"/>
              </a:ext>
            </a:extLst>
          </p:cNvPr>
          <p:cNvGraphicFramePr>
            <a:graphicFrameLocks noGrp="1"/>
          </p:cNvGraphicFramePr>
          <p:nvPr>
            <p:extLst>
              <p:ext uri="{D42A27DB-BD31-4B8C-83A1-F6EECF244321}">
                <p14:modId xmlns:p14="http://schemas.microsoft.com/office/powerpoint/2010/main" val="2220793830"/>
              </p:ext>
            </p:extLst>
          </p:nvPr>
        </p:nvGraphicFramePr>
        <p:xfrm>
          <a:off x="1371598" y="2761859"/>
          <a:ext cx="9657186" cy="3564296"/>
        </p:xfrm>
        <a:graphic>
          <a:graphicData uri="http://schemas.openxmlformats.org/drawingml/2006/table">
            <a:tbl>
              <a:tblPr firstRow="1" bandRow="1">
                <a:tableStyleId>{5C22544A-7EE6-4342-B048-85BDC9FD1C3A}</a:tableStyleId>
              </a:tblPr>
              <a:tblGrid>
                <a:gridCol w="4828593">
                  <a:extLst>
                    <a:ext uri="{9D8B030D-6E8A-4147-A177-3AD203B41FA5}">
                      <a16:colId xmlns:a16="http://schemas.microsoft.com/office/drawing/2014/main" val="2183571356"/>
                    </a:ext>
                  </a:extLst>
                </a:gridCol>
                <a:gridCol w="4828593">
                  <a:extLst>
                    <a:ext uri="{9D8B030D-6E8A-4147-A177-3AD203B41FA5}">
                      <a16:colId xmlns:a16="http://schemas.microsoft.com/office/drawing/2014/main" val="4139548245"/>
                    </a:ext>
                  </a:extLst>
                </a:gridCol>
              </a:tblGrid>
              <a:tr h="858419">
                <a:tc>
                  <a:txBody>
                    <a:bodyPr/>
                    <a:lstStyle/>
                    <a:p>
                      <a:pPr algn="ctr"/>
                      <a:r>
                        <a:rPr lang="en-AU" sz="2600" dirty="0"/>
                        <a:t>Primary</a:t>
                      </a:r>
                    </a:p>
                  </a:txBody>
                  <a:tcPr anchor="ctr"/>
                </a:tc>
                <a:tc>
                  <a:txBody>
                    <a:bodyPr/>
                    <a:lstStyle/>
                    <a:p>
                      <a:pPr algn="ctr"/>
                      <a:r>
                        <a:rPr lang="en-AU" sz="2600" dirty="0"/>
                        <a:t>Secondary</a:t>
                      </a:r>
                    </a:p>
                  </a:txBody>
                  <a:tcPr anchor="ctr"/>
                </a:tc>
                <a:extLst>
                  <a:ext uri="{0D108BD9-81ED-4DB2-BD59-A6C34878D82A}">
                    <a16:rowId xmlns:a16="http://schemas.microsoft.com/office/drawing/2014/main" val="3346979700"/>
                  </a:ext>
                </a:extLst>
              </a:tr>
              <a:tr h="2705877">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422482043"/>
                  </a:ext>
                </a:extLst>
              </a:tr>
            </a:tbl>
          </a:graphicData>
        </a:graphic>
      </p:graphicFrame>
    </p:spTree>
    <p:extLst>
      <p:ext uri="{BB962C8B-B14F-4D97-AF65-F5344CB8AC3E}">
        <p14:creationId xmlns:p14="http://schemas.microsoft.com/office/powerpoint/2010/main" val="443821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1572A5-4268-4254-AFB5-B77629002544}"/>
              </a:ext>
            </a:extLst>
          </p:cNvPr>
          <p:cNvSpPr>
            <a:spLocks noGrp="1"/>
          </p:cNvSpPr>
          <p:nvPr>
            <p:ph type="title"/>
          </p:nvPr>
        </p:nvSpPr>
        <p:spPr>
          <a:xfrm>
            <a:off x="7333072" y="4294009"/>
            <a:ext cx="3714872" cy="992512"/>
          </a:xfrm>
        </p:spPr>
        <p:txBody>
          <a:bodyPr>
            <a:normAutofit/>
          </a:bodyPr>
          <a:lstStyle/>
          <a:p>
            <a:pPr algn="ctr"/>
            <a:r>
              <a:rPr lang="en-AU" dirty="0"/>
              <a:t>PRIMARY</a:t>
            </a:r>
          </a:p>
        </p:txBody>
      </p:sp>
      <p:pic>
        <p:nvPicPr>
          <p:cNvPr id="6" name="Content Placeholder 5">
            <a:extLst>
              <a:ext uri="{FF2B5EF4-FFF2-40B4-BE49-F238E27FC236}">
                <a16:creationId xmlns:a16="http://schemas.microsoft.com/office/drawing/2014/main" id="{D4A353B6-F1D0-4A5E-9EC9-1BC588BA79A1}"/>
              </a:ext>
            </a:extLst>
          </p:cNvPr>
          <p:cNvPicPr>
            <a:picLocks noChangeAspect="1"/>
          </p:cNvPicPr>
          <p:nvPr/>
        </p:nvPicPr>
        <p:blipFill rotWithShape="1">
          <a:blip r:embed="rId3"/>
          <a:srcRect l="33333"/>
          <a:stretch/>
        </p:blipFill>
        <p:spPr>
          <a:xfrm>
            <a:off x="20" y="10"/>
            <a:ext cx="6095980" cy="6857990"/>
          </a:xfrm>
          <a:prstGeom prst="rect">
            <a:avLst/>
          </a:prstGeom>
        </p:spPr>
      </p:pic>
      <p:sp>
        <p:nvSpPr>
          <p:cNvPr id="10" name="Content Placeholder 9">
            <a:extLst>
              <a:ext uri="{FF2B5EF4-FFF2-40B4-BE49-F238E27FC236}">
                <a16:creationId xmlns:a16="http://schemas.microsoft.com/office/drawing/2014/main" id="{4521DB32-DE1F-4940-8CC5-A0644CB46370}"/>
              </a:ext>
            </a:extLst>
          </p:cNvPr>
          <p:cNvSpPr>
            <a:spLocks noGrp="1"/>
          </p:cNvSpPr>
          <p:nvPr>
            <p:ph idx="1"/>
          </p:nvPr>
        </p:nvSpPr>
        <p:spPr>
          <a:xfrm>
            <a:off x="7333072" y="1334192"/>
            <a:ext cx="3621855" cy="2770272"/>
          </a:xfrm>
        </p:spPr>
        <p:txBody>
          <a:bodyPr>
            <a:normAutofit/>
          </a:bodyPr>
          <a:lstStyle/>
          <a:p>
            <a:pPr marL="93663" indent="0">
              <a:buNone/>
            </a:pPr>
            <a:r>
              <a:rPr lang="en-US" dirty="0"/>
              <a:t>A photograph taken at the Nuremburg Rally in 1936.</a:t>
            </a:r>
          </a:p>
          <a:p>
            <a:pPr marL="0" indent="0">
              <a:buNone/>
            </a:pPr>
            <a:endParaRPr lang="en-US" dirty="0"/>
          </a:p>
          <a:p>
            <a:pPr marL="0" indent="0" algn="ctr">
              <a:buNone/>
            </a:pPr>
            <a:r>
              <a:rPr lang="en-US" sz="2600" b="1" dirty="0"/>
              <a:t>Primary or Secondary Source?</a:t>
            </a:r>
          </a:p>
        </p:txBody>
      </p:sp>
    </p:spTree>
    <p:extLst>
      <p:ext uri="{BB962C8B-B14F-4D97-AF65-F5344CB8AC3E}">
        <p14:creationId xmlns:p14="http://schemas.microsoft.com/office/powerpoint/2010/main" val="25106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1572A5-4268-4254-AFB5-B77629002544}"/>
              </a:ext>
            </a:extLst>
          </p:cNvPr>
          <p:cNvSpPr>
            <a:spLocks noGrp="1"/>
          </p:cNvSpPr>
          <p:nvPr>
            <p:ph type="title"/>
          </p:nvPr>
        </p:nvSpPr>
        <p:spPr>
          <a:xfrm>
            <a:off x="7357731" y="4679713"/>
            <a:ext cx="3714872" cy="992512"/>
          </a:xfrm>
        </p:spPr>
        <p:txBody>
          <a:bodyPr>
            <a:normAutofit/>
          </a:bodyPr>
          <a:lstStyle/>
          <a:p>
            <a:pPr algn="ctr"/>
            <a:r>
              <a:rPr lang="en-AU" dirty="0"/>
              <a:t>PRIMARY</a:t>
            </a:r>
          </a:p>
        </p:txBody>
      </p:sp>
      <p:pic>
        <p:nvPicPr>
          <p:cNvPr id="8194" name="Picture 2" descr="The Nazi Party Rally Grounds in Nuremberg - Documentation Center Nazi Party  Rally Grounds, Nuremberg Municipal Museums — Google Arts &amp;amp; Culture">
            <a:extLst>
              <a:ext uri="{FF2B5EF4-FFF2-40B4-BE49-F238E27FC236}">
                <a16:creationId xmlns:a16="http://schemas.microsoft.com/office/drawing/2014/main" id="{621EB614-CA4B-451D-AE19-203FAA5943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71" r="11586" b="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4521DB32-DE1F-4940-8CC5-A0644CB46370}"/>
              </a:ext>
            </a:extLst>
          </p:cNvPr>
          <p:cNvSpPr>
            <a:spLocks noGrp="1"/>
          </p:cNvSpPr>
          <p:nvPr>
            <p:ph idx="1"/>
          </p:nvPr>
        </p:nvSpPr>
        <p:spPr>
          <a:xfrm>
            <a:off x="7357731" y="1782519"/>
            <a:ext cx="3572540" cy="3546806"/>
          </a:xfrm>
        </p:spPr>
        <p:txBody>
          <a:bodyPr>
            <a:normAutofit/>
          </a:bodyPr>
          <a:lstStyle/>
          <a:p>
            <a:pPr marL="447675" indent="0">
              <a:buNone/>
            </a:pPr>
            <a:r>
              <a:rPr lang="en-US" dirty="0"/>
              <a:t>The Nuremburg hall grandstand today.</a:t>
            </a:r>
          </a:p>
          <a:p>
            <a:pPr marL="0" indent="0">
              <a:buNone/>
            </a:pPr>
            <a:endParaRPr lang="en-US" dirty="0"/>
          </a:p>
          <a:p>
            <a:pPr marL="0" indent="0" algn="ctr">
              <a:buNone/>
            </a:pPr>
            <a:r>
              <a:rPr lang="en-US" b="1" dirty="0"/>
              <a:t>Primary or Secondary Source?</a:t>
            </a:r>
          </a:p>
        </p:txBody>
      </p:sp>
    </p:spTree>
    <p:extLst>
      <p:ext uri="{BB962C8B-B14F-4D97-AF65-F5344CB8AC3E}">
        <p14:creationId xmlns:p14="http://schemas.microsoft.com/office/powerpoint/2010/main" val="396938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1572A5-4268-4254-AFB5-B77629002544}"/>
              </a:ext>
            </a:extLst>
          </p:cNvPr>
          <p:cNvSpPr>
            <a:spLocks noGrp="1"/>
          </p:cNvSpPr>
          <p:nvPr>
            <p:ph type="title"/>
          </p:nvPr>
        </p:nvSpPr>
        <p:spPr>
          <a:xfrm>
            <a:off x="7357731" y="4679713"/>
            <a:ext cx="3714872" cy="992512"/>
          </a:xfrm>
        </p:spPr>
        <p:txBody>
          <a:bodyPr>
            <a:normAutofit/>
          </a:bodyPr>
          <a:lstStyle/>
          <a:p>
            <a:pPr algn="ctr"/>
            <a:r>
              <a:rPr lang="en-AU" dirty="0"/>
              <a:t>secondary</a:t>
            </a:r>
          </a:p>
        </p:txBody>
      </p:sp>
      <p:sp>
        <p:nvSpPr>
          <p:cNvPr id="10" name="Content Placeholder 9">
            <a:extLst>
              <a:ext uri="{FF2B5EF4-FFF2-40B4-BE49-F238E27FC236}">
                <a16:creationId xmlns:a16="http://schemas.microsoft.com/office/drawing/2014/main" id="{4521DB32-DE1F-4940-8CC5-A0644CB46370}"/>
              </a:ext>
            </a:extLst>
          </p:cNvPr>
          <p:cNvSpPr>
            <a:spLocks noGrp="1"/>
          </p:cNvSpPr>
          <p:nvPr>
            <p:ph idx="1"/>
          </p:nvPr>
        </p:nvSpPr>
        <p:spPr>
          <a:xfrm>
            <a:off x="7357731" y="1185775"/>
            <a:ext cx="3714872" cy="4143550"/>
          </a:xfrm>
        </p:spPr>
        <p:txBody>
          <a:bodyPr>
            <a:normAutofit/>
          </a:bodyPr>
          <a:lstStyle/>
          <a:p>
            <a:pPr marL="0" indent="0">
              <a:buNone/>
            </a:pPr>
            <a:r>
              <a:rPr lang="en-AU" b="0" i="0" dirty="0">
                <a:solidFill>
                  <a:srgbClr val="333333"/>
                </a:solidFill>
                <a:effectLst/>
                <a:latin typeface="Amazon Ember"/>
              </a:rPr>
              <a:t>A book published in 2012 describing the background to and the development of the Nazi Party Rallies held at Nuremberg each September from 1933 to 1939.</a:t>
            </a:r>
            <a:endParaRPr lang="en-US" dirty="0"/>
          </a:p>
          <a:p>
            <a:pPr marL="0" indent="0" algn="ctr">
              <a:buNone/>
            </a:pPr>
            <a:r>
              <a:rPr lang="en-US" b="1" dirty="0"/>
              <a:t>Primary or Secondary Source?</a:t>
            </a:r>
          </a:p>
        </p:txBody>
      </p:sp>
      <p:pic>
        <p:nvPicPr>
          <p:cNvPr id="9220" name="Picture 4" descr="The Nazis' Nuremberg Rallies by [James Wilson]">
            <a:extLst>
              <a:ext uri="{FF2B5EF4-FFF2-40B4-BE49-F238E27FC236}">
                <a16:creationId xmlns:a16="http://schemas.microsoft.com/office/drawing/2014/main" id="{E0F392FF-CE54-42FD-BBE2-732F1776A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40" y="273087"/>
            <a:ext cx="4355160" cy="631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6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ED27B-A558-4D9B-A0EB-02C9DD3E2D1D}"/>
              </a:ext>
            </a:extLst>
          </p:cNvPr>
          <p:cNvSpPr>
            <a:spLocks noGrp="1"/>
          </p:cNvSpPr>
          <p:nvPr>
            <p:ph type="title"/>
          </p:nvPr>
        </p:nvSpPr>
        <p:spPr>
          <a:xfrm>
            <a:off x="8128028" y="239150"/>
            <a:ext cx="3390899" cy="1303606"/>
          </a:xfrm>
        </p:spPr>
        <p:txBody>
          <a:bodyPr>
            <a:normAutofit/>
          </a:bodyPr>
          <a:lstStyle/>
          <a:p>
            <a:pPr algn="ctr"/>
            <a:r>
              <a:rPr lang="en-AU" dirty="0"/>
              <a:t>HITLER’S RISE TO POWER</a:t>
            </a:r>
            <a:endParaRPr lang="en-AU"/>
          </a:p>
        </p:txBody>
      </p:sp>
      <p:pic>
        <p:nvPicPr>
          <p:cNvPr id="5" name="Content Placeholder 4" descr="A picture containing text, person, person, outdoor&#10;&#10;Description automatically generated">
            <a:hlinkClick r:id="rId3"/>
            <a:extLst>
              <a:ext uri="{FF2B5EF4-FFF2-40B4-BE49-F238E27FC236}">
                <a16:creationId xmlns:a16="http://schemas.microsoft.com/office/drawing/2014/main" id="{72AD1F78-7243-493D-A250-6460DC3CA89B}"/>
              </a:ext>
            </a:extLst>
          </p:cNvPr>
          <p:cNvPicPr>
            <a:picLocks noChangeAspect="1"/>
          </p:cNvPicPr>
          <p:nvPr/>
        </p:nvPicPr>
        <p:blipFill>
          <a:blip r:embed="rId4"/>
          <a:stretch>
            <a:fillRect/>
          </a:stretch>
        </p:blipFill>
        <p:spPr>
          <a:xfrm>
            <a:off x="683489" y="1744980"/>
            <a:ext cx="6096000" cy="3368040"/>
          </a:xfrm>
          <a:prstGeom prst="rect">
            <a:avLst/>
          </a:prstGeom>
        </p:spPr>
      </p:pic>
      <p:sp>
        <p:nvSpPr>
          <p:cNvPr id="9" name="Content Placeholder 8">
            <a:extLst>
              <a:ext uri="{FF2B5EF4-FFF2-40B4-BE49-F238E27FC236}">
                <a16:creationId xmlns:a16="http://schemas.microsoft.com/office/drawing/2014/main" id="{339C7D53-E25A-44C3-AB0E-742068BA1D17}"/>
              </a:ext>
            </a:extLst>
          </p:cNvPr>
          <p:cNvSpPr>
            <a:spLocks noGrp="1"/>
          </p:cNvSpPr>
          <p:nvPr>
            <p:ph idx="1"/>
          </p:nvPr>
        </p:nvSpPr>
        <p:spPr>
          <a:xfrm>
            <a:off x="8294914" y="1814732"/>
            <a:ext cx="3069772" cy="2414368"/>
          </a:xfrm>
        </p:spPr>
        <p:txBody>
          <a:bodyPr>
            <a:normAutofit fontScale="92500" lnSpcReduction="10000"/>
          </a:bodyPr>
          <a:lstStyle/>
          <a:p>
            <a:pPr marL="0" indent="0" algn="just">
              <a:buNone/>
            </a:pPr>
            <a:r>
              <a:rPr lang="en-AU" b="0" i="0" dirty="0">
                <a:solidFill>
                  <a:srgbClr val="000000"/>
                </a:solidFill>
                <a:effectLst/>
                <a:latin typeface="adelle"/>
              </a:rPr>
              <a:t>How did the Nazi Party, a small and unpopular political group in 1920, become the most powerful political party in Germany by 1933?</a:t>
            </a:r>
            <a:endParaRPr lang="en-US" dirty="0"/>
          </a:p>
        </p:txBody>
      </p:sp>
      <p:pic>
        <p:nvPicPr>
          <p:cNvPr id="7" name="Graphic 6" descr="Presentation with media with solid fill">
            <a:hlinkClick r:id="rId3"/>
            <a:extLst>
              <a:ext uri="{FF2B5EF4-FFF2-40B4-BE49-F238E27FC236}">
                <a16:creationId xmlns:a16="http://schemas.microsoft.com/office/drawing/2014/main" id="{9815C708-73DC-4D47-A5E9-A629683CE7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9563" y="4501076"/>
            <a:ext cx="2006279" cy="2006279"/>
          </a:xfrm>
          <a:prstGeom prst="rect">
            <a:avLst/>
          </a:prstGeom>
        </p:spPr>
      </p:pic>
    </p:spTree>
    <p:extLst>
      <p:ext uri="{BB962C8B-B14F-4D97-AF65-F5344CB8AC3E}">
        <p14:creationId xmlns:p14="http://schemas.microsoft.com/office/powerpoint/2010/main" val="3910035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1572A5-4268-4254-AFB5-B77629002544}"/>
              </a:ext>
            </a:extLst>
          </p:cNvPr>
          <p:cNvSpPr>
            <a:spLocks noGrp="1"/>
          </p:cNvSpPr>
          <p:nvPr>
            <p:ph type="title"/>
          </p:nvPr>
        </p:nvSpPr>
        <p:spPr>
          <a:xfrm>
            <a:off x="7261190" y="4683432"/>
            <a:ext cx="3714872" cy="992512"/>
          </a:xfrm>
        </p:spPr>
        <p:txBody>
          <a:bodyPr>
            <a:normAutofit/>
          </a:bodyPr>
          <a:lstStyle/>
          <a:p>
            <a:pPr algn="ctr"/>
            <a:r>
              <a:rPr lang="en-AU" dirty="0"/>
              <a:t>primary</a:t>
            </a:r>
          </a:p>
        </p:txBody>
      </p:sp>
      <p:pic>
        <p:nvPicPr>
          <p:cNvPr id="10242" name="Picture 2" descr="Text, letter&#10;&#10;Description automatically generated">
            <a:extLst>
              <a:ext uri="{FF2B5EF4-FFF2-40B4-BE49-F238E27FC236}">
                <a16:creationId xmlns:a16="http://schemas.microsoft.com/office/drawing/2014/main" id="{6BB35A1B-017D-431E-A9A9-C37943CD8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5"/>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4521DB32-DE1F-4940-8CC5-A0644CB46370}"/>
              </a:ext>
            </a:extLst>
          </p:cNvPr>
          <p:cNvSpPr>
            <a:spLocks noGrp="1"/>
          </p:cNvSpPr>
          <p:nvPr>
            <p:ph idx="1"/>
          </p:nvPr>
        </p:nvSpPr>
        <p:spPr>
          <a:xfrm>
            <a:off x="7403522" y="960683"/>
            <a:ext cx="3572540" cy="4219005"/>
          </a:xfrm>
        </p:spPr>
        <p:txBody>
          <a:bodyPr>
            <a:normAutofit/>
          </a:bodyPr>
          <a:lstStyle/>
          <a:p>
            <a:pPr marL="90488" indent="0">
              <a:buNone/>
            </a:pPr>
            <a:r>
              <a:rPr lang="en-AU" b="0" i="0" dirty="0">
                <a:effectLst/>
                <a:latin typeface="Amazon Ember"/>
              </a:rPr>
              <a:t>A book published in 2018 written by William </a:t>
            </a:r>
            <a:r>
              <a:rPr lang="en-AU" b="0" i="0" dirty="0" err="1">
                <a:effectLst/>
                <a:latin typeface="Amazon Ember"/>
              </a:rPr>
              <a:t>L.Shirer</a:t>
            </a:r>
            <a:r>
              <a:rPr lang="en-AU" b="0" i="0" dirty="0">
                <a:effectLst/>
                <a:latin typeface="Amazon Ember"/>
              </a:rPr>
              <a:t> a personal memoir of his time as a </a:t>
            </a:r>
            <a:r>
              <a:rPr lang="en-AU" dirty="0">
                <a:latin typeface="Amazon Ember"/>
              </a:rPr>
              <a:t>y</a:t>
            </a:r>
            <a:r>
              <a:rPr lang="en-AU" b="0" i="0" dirty="0">
                <a:effectLst/>
                <a:latin typeface="Amazon Ember"/>
              </a:rPr>
              <a:t>oung journalist who finally fled Berlin in 1940.</a:t>
            </a:r>
          </a:p>
          <a:p>
            <a:pPr marL="90488" indent="0">
              <a:buNone/>
            </a:pPr>
            <a:endParaRPr lang="en-US" dirty="0"/>
          </a:p>
          <a:p>
            <a:pPr marL="0" indent="0" algn="ctr">
              <a:buNone/>
            </a:pPr>
            <a:r>
              <a:rPr lang="en-US" b="1" dirty="0"/>
              <a:t>Primary or Secondary Source?</a:t>
            </a:r>
          </a:p>
        </p:txBody>
      </p:sp>
    </p:spTree>
    <p:extLst>
      <p:ext uri="{BB962C8B-B14F-4D97-AF65-F5344CB8AC3E}">
        <p14:creationId xmlns:p14="http://schemas.microsoft.com/office/powerpoint/2010/main" val="42146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642132-805A-497E-9C84-8D6774339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E7F1DA-407F-41FD-AC0F-D9CAD1187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89B7A-EE15-4470-BC8C-8E34C0EF2DC8}"/>
              </a:ext>
            </a:extLst>
          </p:cNvPr>
          <p:cNvSpPr>
            <a:spLocks noGrp="1"/>
          </p:cNvSpPr>
          <p:nvPr>
            <p:ph type="title"/>
          </p:nvPr>
        </p:nvSpPr>
        <p:spPr>
          <a:xfrm>
            <a:off x="7448550" y="2115518"/>
            <a:ext cx="3390900" cy="2360429"/>
          </a:xfrm>
        </p:spPr>
        <p:txBody>
          <a:bodyPr vert="horz" lIns="91440" tIns="45720" rIns="91440" bIns="45720" rtlCol="0" anchor="b">
            <a:normAutofit/>
          </a:bodyPr>
          <a:lstStyle/>
          <a:p>
            <a:pPr algn="ctr"/>
            <a:r>
              <a:rPr lang="en-US" sz="2800" kern="1200" cap="none" spc="300" baseline="0" dirty="0">
                <a:solidFill>
                  <a:schemeClr val="bg2"/>
                </a:solidFill>
                <a:latin typeface="+mj-lt"/>
                <a:ea typeface="+mj-ea"/>
                <a:cs typeface="+mj-cs"/>
              </a:rPr>
              <a:t>You are now ready to complete the next activity with </a:t>
            </a:r>
            <a:br>
              <a:rPr lang="en-US" sz="2800" kern="1200" cap="none" spc="300" baseline="0" dirty="0">
                <a:solidFill>
                  <a:schemeClr val="bg2"/>
                </a:solidFill>
                <a:latin typeface="+mj-lt"/>
                <a:ea typeface="+mj-ea"/>
                <a:cs typeface="+mj-cs"/>
              </a:rPr>
            </a:br>
            <a:r>
              <a:rPr lang="en-US" sz="2800" cap="none" dirty="0" err="1">
                <a:solidFill>
                  <a:schemeClr val="bg2"/>
                </a:solidFill>
              </a:rPr>
              <a:t>M</a:t>
            </a:r>
            <a:r>
              <a:rPr lang="en-US" sz="2800" kern="1200" cap="none" spc="300" baseline="0" dirty="0" err="1">
                <a:solidFill>
                  <a:schemeClr val="bg2"/>
                </a:solidFill>
                <a:latin typeface="+mj-lt"/>
                <a:ea typeface="+mj-ea"/>
                <a:cs typeface="+mj-cs"/>
              </a:rPr>
              <a:t>r</a:t>
            </a:r>
            <a:r>
              <a:rPr lang="en-US" sz="2800" kern="1200" cap="none" spc="300" baseline="0" dirty="0">
                <a:solidFill>
                  <a:schemeClr val="bg2"/>
                </a:solidFill>
                <a:latin typeface="+mj-lt"/>
                <a:ea typeface="+mj-ea"/>
                <a:cs typeface="+mj-cs"/>
              </a:rPr>
              <a:t> </a:t>
            </a:r>
            <a:r>
              <a:rPr lang="en-US" sz="2800" cap="none" dirty="0">
                <a:solidFill>
                  <a:schemeClr val="bg2"/>
                </a:solidFill>
              </a:rPr>
              <a:t>M</a:t>
            </a:r>
            <a:r>
              <a:rPr lang="en-US" sz="2800" kern="1200" cap="none" spc="300" baseline="0" dirty="0">
                <a:solidFill>
                  <a:schemeClr val="bg2"/>
                </a:solidFill>
                <a:latin typeface="+mj-lt"/>
                <a:ea typeface="+mj-ea"/>
                <a:cs typeface="+mj-cs"/>
              </a:rPr>
              <a:t>cWilliams</a:t>
            </a:r>
          </a:p>
        </p:txBody>
      </p:sp>
      <p:pic>
        <p:nvPicPr>
          <p:cNvPr id="5" name="Picture 4" descr="Text, letter&#10;&#10;Description automatically generated">
            <a:extLst>
              <a:ext uri="{FF2B5EF4-FFF2-40B4-BE49-F238E27FC236}">
                <a16:creationId xmlns:a16="http://schemas.microsoft.com/office/drawing/2014/main" id="{B0341048-08AE-4A13-BF48-99EE3EA9EBBD}"/>
              </a:ext>
            </a:extLst>
          </p:cNvPr>
          <p:cNvPicPr>
            <a:picLocks noChangeAspect="1"/>
          </p:cNvPicPr>
          <p:nvPr/>
        </p:nvPicPr>
        <p:blipFill rotWithShape="1">
          <a:blip r:embed="rId2"/>
          <a:srcRect r="-1" b="26593"/>
          <a:stretch/>
        </p:blipFill>
        <p:spPr>
          <a:xfrm>
            <a:off x="20" y="10"/>
            <a:ext cx="6095980" cy="6857990"/>
          </a:xfrm>
          <a:prstGeom prst="rect">
            <a:avLst/>
          </a:prstGeom>
        </p:spPr>
      </p:pic>
    </p:spTree>
    <p:extLst>
      <p:ext uri="{BB962C8B-B14F-4D97-AF65-F5344CB8AC3E}">
        <p14:creationId xmlns:p14="http://schemas.microsoft.com/office/powerpoint/2010/main" val="4692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0CE80-D8B0-4FD1-9FE9-6EEFA452D384}"/>
              </a:ext>
            </a:extLst>
          </p:cNvPr>
          <p:cNvSpPr>
            <a:spLocks noGrp="1"/>
          </p:cNvSpPr>
          <p:nvPr>
            <p:ph type="title"/>
          </p:nvPr>
        </p:nvSpPr>
        <p:spPr>
          <a:xfrm>
            <a:off x="852560" y="1905886"/>
            <a:ext cx="3057379" cy="3046228"/>
          </a:xfrm>
        </p:spPr>
        <p:txBody>
          <a:bodyPr vert="horz" lIns="91440" tIns="45720" rIns="91440" bIns="45720" rtlCol="0" anchor="b">
            <a:normAutofit/>
          </a:bodyPr>
          <a:lstStyle/>
          <a:p>
            <a:r>
              <a:rPr lang="en-US" sz="3300" kern="1200" cap="all" spc="300" baseline="0" dirty="0">
                <a:solidFill>
                  <a:schemeClr val="bg2"/>
                </a:solidFill>
                <a:latin typeface="+mj-lt"/>
                <a:ea typeface="+mj-ea"/>
                <a:cs typeface="+mj-cs"/>
              </a:rPr>
              <a:t>Next time </a:t>
            </a:r>
            <a:br>
              <a:rPr lang="en-US" sz="3300" kern="1200" cap="all" spc="300" baseline="0" dirty="0">
                <a:solidFill>
                  <a:schemeClr val="bg2"/>
                </a:solidFill>
                <a:latin typeface="+mj-lt"/>
                <a:ea typeface="+mj-ea"/>
                <a:cs typeface="+mj-cs"/>
              </a:rPr>
            </a:br>
            <a:br>
              <a:rPr lang="en-US" sz="3300" kern="1200" cap="all" spc="300" baseline="0" dirty="0">
                <a:solidFill>
                  <a:schemeClr val="bg2"/>
                </a:solidFill>
                <a:latin typeface="+mj-lt"/>
                <a:ea typeface="+mj-ea"/>
                <a:cs typeface="+mj-cs"/>
              </a:rPr>
            </a:br>
            <a:r>
              <a:rPr lang="en-US" sz="3300" kern="1200" cap="none" spc="300" baseline="0" dirty="0">
                <a:solidFill>
                  <a:schemeClr val="bg2"/>
                </a:solidFill>
                <a:latin typeface="+mj-lt"/>
                <a:ea typeface="+mj-ea"/>
                <a:cs typeface="+mj-cs"/>
              </a:rPr>
              <a:t>we will be looking into the invasion of </a:t>
            </a:r>
            <a:r>
              <a:rPr lang="en-US" sz="3300" cap="none" dirty="0">
                <a:solidFill>
                  <a:schemeClr val="bg2"/>
                </a:solidFill>
              </a:rPr>
              <a:t>P</a:t>
            </a:r>
            <a:r>
              <a:rPr lang="en-US" sz="3300" kern="1200" cap="none" spc="300" baseline="0" dirty="0">
                <a:solidFill>
                  <a:schemeClr val="bg2"/>
                </a:solidFill>
                <a:latin typeface="+mj-lt"/>
                <a:ea typeface="+mj-ea"/>
                <a:cs typeface="+mj-cs"/>
              </a:rPr>
              <a:t>oland</a:t>
            </a:r>
            <a:endParaRPr lang="en-US" sz="3300" kern="1200" cap="all" spc="300" baseline="0" dirty="0">
              <a:solidFill>
                <a:schemeClr val="bg2"/>
              </a:solidFill>
              <a:latin typeface="+mj-lt"/>
              <a:ea typeface="+mj-ea"/>
              <a:cs typeface="+mj-cs"/>
            </a:endParaRPr>
          </a:p>
        </p:txBody>
      </p:sp>
      <p:pic>
        <p:nvPicPr>
          <p:cNvPr id="4" name="Content Placeholder 3" descr="Text&#10;&#10;Description automatically generated">
            <a:extLst>
              <a:ext uri="{FF2B5EF4-FFF2-40B4-BE49-F238E27FC236}">
                <a16:creationId xmlns:a16="http://schemas.microsoft.com/office/drawing/2014/main" id="{9075FB84-6A5E-46B6-B3D1-654C0BFD2E97}"/>
              </a:ext>
            </a:extLst>
          </p:cNvPr>
          <p:cNvPicPr>
            <a:picLocks noGrp="1" noChangeAspect="1"/>
          </p:cNvPicPr>
          <p:nvPr>
            <p:ph idx="1"/>
          </p:nvPr>
        </p:nvPicPr>
        <p:blipFill>
          <a:blip r:embed="rId2"/>
          <a:stretch>
            <a:fillRect/>
          </a:stretch>
        </p:blipFill>
        <p:spPr>
          <a:xfrm>
            <a:off x="5410200" y="929640"/>
            <a:ext cx="6096000" cy="4998720"/>
          </a:xfrm>
          <a:prstGeom prst="rect">
            <a:avLst/>
          </a:prstGeom>
        </p:spPr>
      </p:pic>
    </p:spTree>
    <p:extLst>
      <p:ext uri="{BB962C8B-B14F-4D97-AF65-F5344CB8AC3E}">
        <p14:creationId xmlns:p14="http://schemas.microsoft.com/office/powerpoint/2010/main" val="154795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E25EC-A291-48C1-81E3-A28B9CFD6999}"/>
              </a:ext>
            </a:extLst>
          </p:cNvPr>
          <p:cNvSpPr>
            <a:spLocks noGrp="1"/>
          </p:cNvSpPr>
          <p:nvPr>
            <p:ph type="title"/>
          </p:nvPr>
        </p:nvSpPr>
        <p:spPr>
          <a:xfrm>
            <a:off x="585442" y="256773"/>
            <a:ext cx="5685943" cy="1303606"/>
          </a:xfrm>
        </p:spPr>
        <p:txBody>
          <a:bodyPr>
            <a:normAutofit fontScale="90000"/>
          </a:bodyPr>
          <a:lstStyle/>
          <a:p>
            <a:pPr algn="ctr"/>
            <a:r>
              <a:rPr lang="en-AU" dirty="0"/>
              <a:t>Read ‘the national socialist work’s party’</a:t>
            </a:r>
          </a:p>
        </p:txBody>
      </p:sp>
      <p:sp>
        <p:nvSpPr>
          <p:cNvPr id="9" name="Content Placeholder 8">
            <a:extLst>
              <a:ext uri="{FF2B5EF4-FFF2-40B4-BE49-F238E27FC236}">
                <a16:creationId xmlns:a16="http://schemas.microsoft.com/office/drawing/2014/main" id="{78F5C269-2173-4A0A-8148-CF4A2FBC6C18}"/>
              </a:ext>
            </a:extLst>
          </p:cNvPr>
          <p:cNvSpPr>
            <a:spLocks noGrp="1"/>
          </p:cNvSpPr>
          <p:nvPr>
            <p:ph idx="1"/>
          </p:nvPr>
        </p:nvSpPr>
        <p:spPr>
          <a:xfrm>
            <a:off x="585442" y="4111246"/>
            <a:ext cx="6082643" cy="2489981"/>
          </a:xfrm>
        </p:spPr>
        <p:txBody>
          <a:bodyPr>
            <a:normAutofit lnSpcReduction="10000"/>
          </a:bodyPr>
          <a:lstStyle/>
          <a:p>
            <a:pPr marL="0" indent="0">
              <a:buNone/>
            </a:pPr>
            <a:r>
              <a:rPr lang="en-AU" dirty="0"/>
              <a:t>The National Socialist Work’s Party is a translation of the German</a:t>
            </a:r>
          </a:p>
          <a:p>
            <a:pPr marL="0" indent="0">
              <a:buNone/>
            </a:pPr>
            <a:r>
              <a:rPr lang="en-AU" dirty="0"/>
              <a:t> </a:t>
            </a:r>
            <a:r>
              <a:rPr lang="en-AU" b="1" i="1" dirty="0" err="1">
                <a:solidFill>
                  <a:srgbClr val="C00000"/>
                </a:solidFill>
                <a:effectLst/>
                <a:latin typeface="adelle"/>
              </a:rPr>
              <a:t>Na</a:t>
            </a:r>
            <a:r>
              <a:rPr lang="en-AU" b="0" i="1" dirty="0" err="1">
                <a:solidFill>
                  <a:srgbClr val="000000"/>
                </a:solidFill>
                <a:effectLst/>
                <a:latin typeface="adelle"/>
              </a:rPr>
              <a:t>tionalso</a:t>
            </a:r>
            <a:r>
              <a:rPr lang="en-AU" b="1" i="1" dirty="0" err="1">
                <a:solidFill>
                  <a:srgbClr val="C00000"/>
                </a:solidFill>
                <a:effectLst/>
                <a:latin typeface="adelle"/>
              </a:rPr>
              <a:t>zi</a:t>
            </a:r>
            <a:r>
              <a:rPr lang="en-AU" b="0" i="1" dirty="0" err="1">
                <a:solidFill>
                  <a:srgbClr val="000000"/>
                </a:solidFill>
                <a:effectLst/>
                <a:latin typeface="adelle"/>
              </a:rPr>
              <a:t>alistische</a:t>
            </a:r>
            <a:r>
              <a:rPr lang="en-AU" b="0" i="1" dirty="0">
                <a:solidFill>
                  <a:srgbClr val="000000"/>
                </a:solidFill>
                <a:effectLst/>
                <a:latin typeface="adelle"/>
              </a:rPr>
              <a:t> Deutsche </a:t>
            </a:r>
            <a:r>
              <a:rPr lang="en-AU" b="0" i="1" dirty="0" err="1">
                <a:solidFill>
                  <a:srgbClr val="000000"/>
                </a:solidFill>
                <a:effectLst/>
                <a:latin typeface="adelle"/>
              </a:rPr>
              <a:t>Arbeiterpartei</a:t>
            </a:r>
            <a:endParaRPr lang="en-AU" b="0" i="1" dirty="0">
              <a:solidFill>
                <a:srgbClr val="000000"/>
              </a:solidFill>
              <a:effectLst/>
              <a:latin typeface="adelle"/>
            </a:endParaRPr>
          </a:p>
          <a:p>
            <a:pPr marL="0" indent="0">
              <a:buNone/>
            </a:pPr>
            <a:r>
              <a:rPr lang="en-AU" dirty="0"/>
              <a:t>You can see how “Nazi” is an abbreviation of the first word of the party’s name.</a:t>
            </a:r>
            <a:endParaRPr lang="en-US" dirty="0"/>
          </a:p>
        </p:txBody>
      </p:sp>
      <p:pic>
        <p:nvPicPr>
          <p:cNvPr id="5" name="Content Placeholder 4" descr="Text&#10;&#10;Description automatically generated">
            <a:extLst>
              <a:ext uri="{FF2B5EF4-FFF2-40B4-BE49-F238E27FC236}">
                <a16:creationId xmlns:a16="http://schemas.microsoft.com/office/drawing/2014/main" id="{ADC0FFD0-DAD5-4692-AF5B-8728FAD9D7D2}"/>
              </a:ext>
            </a:extLst>
          </p:cNvPr>
          <p:cNvPicPr>
            <a:picLocks noChangeAspect="1"/>
          </p:cNvPicPr>
          <p:nvPr/>
        </p:nvPicPr>
        <p:blipFill>
          <a:blip r:embed="rId2"/>
          <a:stretch>
            <a:fillRect/>
          </a:stretch>
        </p:blipFill>
        <p:spPr>
          <a:xfrm>
            <a:off x="7559308" y="685800"/>
            <a:ext cx="3867911" cy="5486400"/>
          </a:xfrm>
          <a:prstGeom prst="rect">
            <a:avLst/>
          </a:prstGeom>
          <a:ln>
            <a:solidFill>
              <a:srgbClr val="BFE8E3"/>
            </a:solidFill>
          </a:ln>
        </p:spPr>
      </p:pic>
      <p:pic>
        <p:nvPicPr>
          <p:cNvPr id="7" name="Graphic 6" descr="Storytelling outline">
            <a:extLst>
              <a:ext uri="{FF2B5EF4-FFF2-40B4-BE49-F238E27FC236}">
                <a16:creationId xmlns:a16="http://schemas.microsoft.com/office/drawing/2014/main" id="{91B859D0-2DB0-481E-9DD5-E684053F73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7371" y="1924770"/>
            <a:ext cx="1822084" cy="1822084"/>
          </a:xfrm>
          <a:prstGeom prst="rect">
            <a:avLst/>
          </a:prstGeom>
        </p:spPr>
      </p:pic>
    </p:spTree>
    <p:extLst>
      <p:ext uri="{BB962C8B-B14F-4D97-AF65-F5344CB8AC3E}">
        <p14:creationId xmlns:p14="http://schemas.microsoft.com/office/powerpoint/2010/main" val="27661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B4C82-D97B-4622-9E5E-3A905199D969}"/>
              </a:ext>
            </a:extLst>
          </p:cNvPr>
          <p:cNvSpPr>
            <a:spLocks noGrp="1"/>
          </p:cNvSpPr>
          <p:nvPr>
            <p:ph type="title"/>
          </p:nvPr>
        </p:nvSpPr>
        <p:spPr>
          <a:xfrm>
            <a:off x="8128028" y="239150"/>
            <a:ext cx="3390899" cy="1303606"/>
          </a:xfrm>
        </p:spPr>
        <p:txBody>
          <a:bodyPr>
            <a:normAutofit/>
          </a:bodyPr>
          <a:lstStyle/>
          <a:p>
            <a:pPr algn="ctr"/>
            <a:r>
              <a:rPr lang="en-AU" dirty="0"/>
              <a:t>activity</a:t>
            </a:r>
          </a:p>
        </p:txBody>
      </p:sp>
      <p:pic>
        <p:nvPicPr>
          <p:cNvPr id="5" name="Content Placeholder 4" descr="Table&#10;&#10;Description automatically generated">
            <a:extLst>
              <a:ext uri="{FF2B5EF4-FFF2-40B4-BE49-F238E27FC236}">
                <a16:creationId xmlns:a16="http://schemas.microsoft.com/office/drawing/2014/main" id="{5213D60A-C583-4452-84D7-5EAF6604CEB4}"/>
              </a:ext>
            </a:extLst>
          </p:cNvPr>
          <p:cNvPicPr>
            <a:picLocks noChangeAspect="1"/>
          </p:cNvPicPr>
          <p:nvPr/>
        </p:nvPicPr>
        <p:blipFill>
          <a:blip r:embed="rId2"/>
          <a:stretch>
            <a:fillRect/>
          </a:stretch>
        </p:blipFill>
        <p:spPr>
          <a:xfrm>
            <a:off x="1859255" y="685800"/>
            <a:ext cx="3744467" cy="5486400"/>
          </a:xfrm>
          <a:prstGeom prst="rect">
            <a:avLst/>
          </a:prstGeom>
        </p:spPr>
      </p:pic>
      <p:sp>
        <p:nvSpPr>
          <p:cNvPr id="9" name="Content Placeholder 8">
            <a:extLst>
              <a:ext uri="{FF2B5EF4-FFF2-40B4-BE49-F238E27FC236}">
                <a16:creationId xmlns:a16="http://schemas.microsoft.com/office/drawing/2014/main" id="{11FD73A0-716F-4664-97AF-32AB4AA0FF52}"/>
              </a:ext>
            </a:extLst>
          </p:cNvPr>
          <p:cNvSpPr>
            <a:spLocks noGrp="1"/>
          </p:cNvSpPr>
          <p:nvPr>
            <p:ph idx="1"/>
          </p:nvPr>
        </p:nvSpPr>
        <p:spPr>
          <a:xfrm>
            <a:off x="8291956" y="4339108"/>
            <a:ext cx="3115160" cy="1899377"/>
          </a:xfrm>
        </p:spPr>
        <p:txBody>
          <a:bodyPr>
            <a:normAutofit/>
          </a:bodyPr>
          <a:lstStyle/>
          <a:p>
            <a:pPr marL="0" indent="0">
              <a:buNone/>
            </a:pPr>
            <a:r>
              <a:rPr lang="en-US" dirty="0"/>
              <a:t>Complete activities 1 and 2 only.</a:t>
            </a:r>
          </a:p>
          <a:p>
            <a:pPr marL="0" indent="0">
              <a:buNone/>
            </a:pPr>
            <a:r>
              <a:rPr lang="en-US" dirty="0"/>
              <a:t>Be ready to share your answers shortly.</a:t>
            </a:r>
          </a:p>
        </p:txBody>
      </p:sp>
      <p:pic>
        <p:nvPicPr>
          <p:cNvPr id="7" name="Graphic 6" descr="Pencil with solid fill">
            <a:extLst>
              <a:ext uri="{FF2B5EF4-FFF2-40B4-BE49-F238E27FC236}">
                <a16:creationId xmlns:a16="http://schemas.microsoft.com/office/drawing/2014/main" id="{556F7A05-4E6E-4080-A9D6-417BAF6FA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9189" y="2120585"/>
            <a:ext cx="1640694" cy="1640694"/>
          </a:xfrm>
          <a:prstGeom prst="rect">
            <a:avLst/>
          </a:prstGeom>
        </p:spPr>
      </p:pic>
    </p:spTree>
    <p:extLst>
      <p:ext uri="{BB962C8B-B14F-4D97-AF65-F5344CB8AC3E}">
        <p14:creationId xmlns:p14="http://schemas.microsoft.com/office/powerpoint/2010/main" val="3387844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2AACE-D2FC-498D-8CB7-4B39F9274226}"/>
              </a:ext>
            </a:extLst>
          </p:cNvPr>
          <p:cNvSpPr>
            <a:spLocks noGrp="1"/>
          </p:cNvSpPr>
          <p:nvPr>
            <p:ph type="title"/>
          </p:nvPr>
        </p:nvSpPr>
        <p:spPr>
          <a:xfrm>
            <a:off x="866989" y="539845"/>
            <a:ext cx="3057379" cy="5778310"/>
          </a:xfrm>
        </p:spPr>
        <p:txBody>
          <a:bodyPr vert="horz" lIns="91440" tIns="45720" rIns="91440" bIns="45720" rtlCol="0" anchor="b">
            <a:normAutofit fontScale="90000"/>
          </a:bodyPr>
          <a:lstStyle/>
          <a:p>
            <a:pPr algn="ctr"/>
            <a:r>
              <a:rPr lang="en-US" sz="3600" kern="1200" cap="all" spc="300" baseline="0" dirty="0">
                <a:solidFill>
                  <a:schemeClr val="bg2"/>
                </a:solidFill>
                <a:latin typeface="+mj-lt"/>
                <a:ea typeface="+mj-ea"/>
                <a:cs typeface="+mj-cs"/>
              </a:rPr>
              <a:t>Get ready to share</a:t>
            </a: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r>
              <a:rPr lang="en-US" sz="3600" kern="1200" cap="all" spc="300" baseline="0" dirty="0">
                <a:solidFill>
                  <a:schemeClr val="bg2"/>
                </a:solidFill>
                <a:latin typeface="+mj-lt"/>
                <a:ea typeface="+mj-ea"/>
                <a:cs typeface="+mj-cs"/>
              </a:rPr>
              <a:t>(Hands up please)</a:t>
            </a: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br>
              <a:rPr lang="en-US" sz="3600" kern="1200" cap="all" spc="300" baseline="0" dirty="0">
                <a:solidFill>
                  <a:schemeClr val="bg2"/>
                </a:solidFill>
                <a:latin typeface="+mj-lt"/>
                <a:ea typeface="+mj-ea"/>
                <a:cs typeface="+mj-cs"/>
              </a:rPr>
            </a:br>
            <a:r>
              <a:rPr lang="en-US" sz="3600" kern="1200" cap="all" spc="300" baseline="0" dirty="0">
                <a:solidFill>
                  <a:schemeClr val="bg2"/>
                </a:solidFill>
                <a:latin typeface="+mj-lt"/>
                <a:ea typeface="+mj-ea"/>
                <a:cs typeface="+mj-cs"/>
              </a:rPr>
              <a:t>and mark your own work</a:t>
            </a:r>
          </a:p>
        </p:txBody>
      </p:sp>
      <p:graphicFrame>
        <p:nvGraphicFramePr>
          <p:cNvPr id="4" name="Content Placeholder 3">
            <a:extLst>
              <a:ext uri="{FF2B5EF4-FFF2-40B4-BE49-F238E27FC236}">
                <a16:creationId xmlns:a16="http://schemas.microsoft.com/office/drawing/2014/main" id="{582EAB0E-01E4-4AC9-98D9-5AC0C556A40E}"/>
              </a:ext>
            </a:extLst>
          </p:cNvPr>
          <p:cNvGraphicFramePr>
            <a:graphicFrameLocks noGrp="1"/>
          </p:cNvGraphicFramePr>
          <p:nvPr>
            <p:ph idx="1"/>
            <p:extLst>
              <p:ext uri="{D42A27DB-BD31-4B8C-83A1-F6EECF244321}">
                <p14:modId xmlns:p14="http://schemas.microsoft.com/office/powerpoint/2010/main" val="558568201"/>
              </p:ext>
            </p:extLst>
          </p:nvPr>
        </p:nvGraphicFramePr>
        <p:xfrm>
          <a:off x="561044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dirty="0">
                          <a:effectLst/>
                          <a:latin typeface="Times New Roman" panose="02020603050405020304" pitchFamily="18" charset="0"/>
                          <a:ea typeface="Arial" panose="020B0604020202020204" pitchFamily="34" charset="0"/>
                          <a:cs typeface="Arial" panose="020B0604020202020204" pitchFamily="34" charset="0"/>
                        </a:rPr>
                        <a:t> </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pic>
        <p:nvPicPr>
          <p:cNvPr id="6" name="Graphic 5" descr="Chat bubble outline">
            <a:extLst>
              <a:ext uri="{FF2B5EF4-FFF2-40B4-BE49-F238E27FC236}">
                <a16:creationId xmlns:a16="http://schemas.microsoft.com/office/drawing/2014/main" id="{7A64ADC4-E3C9-4563-80F9-3EDB53C0C7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0301" y="1536895"/>
            <a:ext cx="1121898" cy="1121898"/>
          </a:xfrm>
          <a:prstGeom prst="rect">
            <a:avLst/>
          </a:prstGeom>
        </p:spPr>
      </p:pic>
      <p:pic>
        <p:nvPicPr>
          <p:cNvPr id="8" name="Graphic 7" descr="Checklist with solid fill">
            <a:extLst>
              <a:ext uri="{FF2B5EF4-FFF2-40B4-BE49-F238E27FC236}">
                <a16:creationId xmlns:a16="http://schemas.microsoft.com/office/drawing/2014/main" id="{C5A34F1C-D432-494E-911C-150D5B2743A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74611">
            <a:off x="1938478" y="3858065"/>
            <a:ext cx="914400" cy="914400"/>
          </a:xfrm>
          <a:prstGeom prst="rect">
            <a:avLst/>
          </a:prstGeom>
        </p:spPr>
      </p:pic>
    </p:spTree>
    <p:extLst>
      <p:ext uri="{BB962C8B-B14F-4D97-AF65-F5344CB8AC3E}">
        <p14:creationId xmlns:p14="http://schemas.microsoft.com/office/powerpoint/2010/main" val="3882176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2947652475"/>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True</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Tree>
    <p:extLst>
      <p:ext uri="{BB962C8B-B14F-4D97-AF65-F5344CB8AC3E}">
        <p14:creationId xmlns:p14="http://schemas.microsoft.com/office/powerpoint/2010/main" val="195382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2940602738"/>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True </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Tree>
    <p:extLst>
      <p:ext uri="{BB962C8B-B14F-4D97-AF65-F5344CB8AC3E}">
        <p14:creationId xmlns:p14="http://schemas.microsoft.com/office/powerpoint/2010/main" val="217273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2291669806"/>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False </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
        <p:nvSpPr>
          <p:cNvPr id="3" name="Speech Bubble: Rectangle 2">
            <a:extLst>
              <a:ext uri="{FF2B5EF4-FFF2-40B4-BE49-F238E27FC236}">
                <a16:creationId xmlns:a16="http://schemas.microsoft.com/office/drawing/2014/main" id="{9F51168C-F608-4A2E-BB97-D17D920F6CD6}"/>
              </a:ext>
            </a:extLst>
          </p:cNvPr>
          <p:cNvSpPr/>
          <p:nvPr/>
        </p:nvSpPr>
        <p:spPr>
          <a:xfrm>
            <a:off x="9186203" y="1688123"/>
            <a:ext cx="2658794" cy="1533379"/>
          </a:xfrm>
          <a:prstGeom prst="wedgeRectCallout">
            <a:avLst>
              <a:gd name="adj1" fmla="val -63595"/>
              <a:gd name="adj2" fmla="val 53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The German government was called the </a:t>
            </a:r>
          </a:p>
          <a:p>
            <a:pPr algn="ctr"/>
            <a:r>
              <a:rPr lang="en-AU" sz="2400" dirty="0"/>
              <a:t>Weimar Republic.</a:t>
            </a:r>
          </a:p>
        </p:txBody>
      </p:sp>
    </p:spTree>
    <p:extLst>
      <p:ext uri="{BB962C8B-B14F-4D97-AF65-F5344CB8AC3E}">
        <p14:creationId xmlns:p14="http://schemas.microsoft.com/office/powerpoint/2010/main" val="6189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A80ED74D-48D3-47F1-90DE-DDE401345EF6}"/>
              </a:ext>
            </a:extLst>
          </p:cNvPr>
          <p:cNvGraphicFramePr>
            <a:graphicFrameLocks/>
          </p:cNvGraphicFramePr>
          <p:nvPr>
            <p:extLst>
              <p:ext uri="{D42A27DB-BD31-4B8C-83A1-F6EECF244321}">
                <p14:modId xmlns:p14="http://schemas.microsoft.com/office/powerpoint/2010/main" val="4264413056"/>
              </p:ext>
            </p:extLst>
          </p:nvPr>
        </p:nvGraphicFramePr>
        <p:xfrm>
          <a:off x="3229190" y="877173"/>
          <a:ext cx="5733620" cy="5103653"/>
        </p:xfrm>
        <a:graphic>
          <a:graphicData uri="http://schemas.openxmlformats.org/drawingml/2006/table">
            <a:tbl>
              <a:tblPr firstRow="1" firstCol="1" lastRow="1" lastCol="1" bandRow="1" bandCol="1"/>
              <a:tblGrid>
                <a:gridCol w="4590619">
                  <a:extLst>
                    <a:ext uri="{9D8B030D-6E8A-4147-A177-3AD203B41FA5}">
                      <a16:colId xmlns:a16="http://schemas.microsoft.com/office/drawing/2014/main" val="634460809"/>
                    </a:ext>
                  </a:extLst>
                </a:gridCol>
                <a:gridCol w="1143001">
                  <a:extLst>
                    <a:ext uri="{9D8B030D-6E8A-4147-A177-3AD203B41FA5}">
                      <a16:colId xmlns:a16="http://schemas.microsoft.com/office/drawing/2014/main" val="3077647538"/>
                    </a:ext>
                  </a:extLst>
                </a:gridCol>
              </a:tblGrid>
              <a:tr h="610872">
                <a:tc>
                  <a:txBody>
                    <a:bodyPr/>
                    <a:lstStyle/>
                    <a:p>
                      <a:pPr marL="137160" algn="l" fontAlgn="t">
                        <a:spcBef>
                          <a:spcPts val="850"/>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8016" algn="l" fontAlgn="t">
                        <a:spcBef>
                          <a:spcPts val="995"/>
                        </a:spcBef>
                        <a:spcAft>
                          <a:spcPts val="0"/>
                        </a:spcAft>
                      </a:pP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True</a:t>
                      </a:r>
                      <a:r>
                        <a:rPr lang="en-US" sz="1800" b="1"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or</a:t>
                      </a:r>
                      <a:r>
                        <a:rPr lang="en-US" sz="1800" b="1"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1" i="0" u="none" strike="noStrike">
                          <a:effectLst/>
                          <a:latin typeface="Arial" panose="020B0604020202020204" pitchFamily="34" charset="0"/>
                          <a:ea typeface="Arial" panose="020B0604020202020204" pitchFamily="34" charset="0"/>
                          <a:cs typeface="Times New Roman" panose="02020603050405020304" pitchFamily="18" charset="0"/>
                        </a:rPr>
                        <a:t>false?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140245"/>
                  </a:ext>
                </a:extLst>
              </a:tr>
              <a:tr h="827549">
                <a:tc>
                  <a:txBody>
                    <a:bodyPr/>
                    <a:lstStyle/>
                    <a:p>
                      <a:pPr marL="128016" algn="l" fontAlgn="t">
                        <a:lnSpc>
                          <a:spcPts val="2050"/>
                        </a:lnSpc>
                        <a:spcBef>
                          <a:spcPts val="310"/>
                        </a:spcBef>
                        <a:spcAft>
                          <a:spcPts val="0"/>
                        </a:spcAft>
                      </a:pP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6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is</a:t>
                      </a:r>
                      <a:r>
                        <a:rPr lang="en-US" sz="1800" b="0" i="0" u="none" strike="noStrike" spc="-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32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shortened</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name</a:t>
                      </a:r>
                      <a:r>
                        <a:rPr lang="en-US" sz="1800" b="0" i="0" u="none" strike="noStrike" spc="55"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1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9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National</a:t>
                      </a:r>
                      <a:r>
                        <a:rPr lang="en-US" sz="1800" b="0" i="0" u="none" strike="noStrike" spc="10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Socialist</a:t>
                      </a:r>
                      <a:r>
                        <a:rPr lang="en-US" sz="1800" b="0" i="0" u="none" strike="noStrike" spc="-33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8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Workers'</a:t>
                      </a:r>
                      <a:r>
                        <a:rPr lang="en-US" sz="1800" b="0" i="0" u="none" strike="noStrike" spc="-140" dirty="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dirty="0">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dirty="0">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True</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822589"/>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extreme</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right-wing</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True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088560"/>
                  </a:ext>
                </a:extLst>
              </a:tr>
              <a:tr h="610872">
                <a:tc>
                  <a:txBody>
                    <a:bodyPr/>
                    <a:lstStyle/>
                    <a:p>
                      <a:pPr marL="128016" algn="l" fontAlgn="t">
                        <a:spcBef>
                          <a:spcPts val="92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1919,</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German</a:t>
                      </a:r>
                      <a:r>
                        <a:rPr lang="en-US" sz="1800" b="0" i="0" u="none" strike="noStrike" spc="1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government</a:t>
                      </a:r>
                      <a:r>
                        <a:rPr lang="en-US" sz="1800" b="0" i="0" u="none" strike="noStrike" spc="2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6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called</a:t>
                      </a:r>
                      <a:r>
                        <a:rPr lang="en-US" sz="1800" b="0" i="0" u="none" strike="noStrike" spc="10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Third</a:t>
                      </a:r>
                      <a:r>
                        <a:rPr lang="en-US" sz="1800" b="0" i="0" u="none" strike="noStrike" spc="7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Reich.</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False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703488"/>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In</a:t>
                      </a:r>
                      <a:r>
                        <a:rPr lang="en-US" sz="1800" b="0" i="0" u="none" strike="noStrike" spc="2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1933,</a:t>
                      </a:r>
                      <a:r>
                        <a:rPr lang="en-US" sz="1800" b="0" i="0" u="none" strike="noStrike" spc="-1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r>
                        <a:rPr lang="en-US" sz="1800" b="0" i="0" u="none" strike="noStrike" spc="8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9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only</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6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small</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political</a:t>
                      </a:r>
                      <a:r>
                        <a:rPr lang="en-US" sz="1800" b="0" i="0" u="none" strike="noStrike" spc="4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3000" b="1" i="0" u="none" strike="noStrike" kern="1200" dirty="0">
                          <a:solidFill>
                            <a:schemeClr val="tx1"/>
                          </a:solidFill>
                          <a:effectLst/>
                          <a:latin typeface="Ink Free" panose="03080402000500000000" pitchFamily="66" charset="0"/>
                          <a:ea typeface="Arial" panose="020B0604020202020204" pitchFamily="34" charset="0"/>
                          <a:cs typeface="Arial" panose="020B0604020202020204" pitchFamily="34" charset="0"/>
                        </a:rPr>
                        <a:t>False </a:t>
                      </a:r>
                      <a:endParaRPr lang="en-US" sz="3000" b="1" i="0" u="none" strike="noStrike" kern="1200" dirty="0">
                        <a:solidFill>
                          <a:schemeClr val="tx1"/>
                        </a:solidFill>
                        <a:effectLst/>
                        <a:latin typeface="Ink Free" panose="03080402000500000000" pitchFamily="66" charset="0"/>
                        <a:cs typeface="Arial" panose="020B0604020202020204" pitchFamily="34"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0536137"/>
                  </a:ext>
                </a:extLst>
              </a:tr>
              <a:tr h="610872">
                <a:tc>
                  <a:txBody>
                    <a:bodyPr/>
                    <a:lstStyle/>
                    <a:p>
                      <a:pPr marL="128016" algn="l" fontAlgn="t">
                        <a:spcBef>
                          <a:spcPts val="85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2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Nazi</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Party's</a:t>
                      </a:r>
                      <a:r>
                        <a:rPr lang="en-US" sz="1800" b="0" i="0" u="none" strike="noStrike" spc="5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secret</a:t>
                      </a:r>
                      <a:r>
                        <a:rPr lang="en-US" sz="1800" b="0" i="0" u="none" strike="noStrike" spc="7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police</a:t>
                      </a:r>
                      <a:r>
                        <a:rPr lang="en-US" sz="1800" b="0" i="0" u="none" strike="noStrike" spc="-2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force.</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215294"/>
                  </a:ext>
                </a:extLst>
              </a:tr>
              <a:tr h="610872">
                <a:tc>
                  <a:txBody>
                    <a:bodyPr/>
                    <a:lstStyle/>
                    <a:p>
                      <a:pPr marL="128016" algn="l" fontAlgn="t">
                        <a:spcBef>
                          <a:spcPts val="815"/>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5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SS</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was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a</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powerful</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military</a:t>
                      </a:r>
                      <a:r>
                        <a:rPr lang="en-US" sz="1800" b="0" i="0" u="none" strike="noStrike" spc="-2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group</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set up</a:t>
                      </a:r>
                      <a:r>
                        <a:rPr lang="en-US" sz="1800" b="0" i="0" u="none" strike="noStrike" spc="1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1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protect</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Hitler.</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33307"/>
                  </a:ext>
                </a:extLst>
              </a:tr>
              <a:tr h="610872">
                <a:tc>
                  <a:txBody>
                    <a:bodyPr/>
                    <a:lstStyle/>
                    <a:p>
                      <a:pPr marL="128016" algn="l" fontAlgn="t">
                        <a:spcBef>
                          <a:spcPts val="780"/>
                        </a:spcBef>
                        <a:spcAft>
                          <a:spcPts val="0"/>
                        </a:spcAft>
                      </a:pP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The</a:t>
                      </a:r>
                      <a:r>
                        <a:rPr lang="en-US" sz="1800" b="0" i="0" u="none" strike="noStrike" spc="-8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Gestapo</a:t>
                      </a:r>
                      <a:r>
                        <a:rPr lang="en-US" sz="1800" b="0" i="0" u="none" strike="noStrike" spc="-1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sent</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thousands</a:t>
                      </a:r>
                      <a:r>
                        <a:rPr lang="en-US" sz="1800" b="0" i="0" u="none" strike="noStrike" spc="3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of</a:t>
                      </a:r>
                      <a:r>
                        <a:rPr lang="en-US" sz="1800" b="0" i="0" u="none" strike="noStrike" spc="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people</a:t>
                      </a:r>
                      <a:r>
                        <a:rPr lang="en-US" sz="1800" b="0" i="0" u="none" strike="noStrike" spc="-4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to</a:t>
                      </a:r>
                      <a:r>
                        <a:rPr lang="en-US" sz="1800" b="0" i="0" u="none" strike="noStrike" spc="30">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concentration</a:t>
                      </a:r>
                      <a:r>
                        <a:rPr lang="en-US" sz="1800" b="0" i="0" u="none" strike="noStrike" spc="15">
                          <a:effectLst/>
                          <a:latin typeface="Arial" panose="020B0604020202020204" pitchFamily="34" charset="0"/>
                          <a:ea typeface="Arial" panose="020B0604020202020204" pitchFamily="34" charset="0"/>
                          <a:cs typeface="Times New Roman" panose="02020603050405020304" pitchFamily="18" charset="0"/>
                        </a:rPr>
                        <a:t> </a:t>
                      </a:r>
                      <a:r>
                        <a:rPr lang="en-US" sz="1800" b="0" i="0" u="none" strike="noStrike">
                          <a:effectLst/>
                          <a:latin typeface="Arial" panose="020B0604020202020204" pitchFamily="34" charset="0"/>
                          <a:ea typeface="Arial" panose="020B0604020202020204" pitchFamily="34" charset="0"/>
                          <a:cs typeface="Times New Roman" panose="02020603050405020304" pitchFamily="18" charset="0"/>
                        </a:rPr>
                        <a:t>camps.</a:t>
                      </a:r>
                      <a:endParaRPr lang="en-US" sz="2600" b="0" i="0" u="none" strike="noStrike">
                        <a:effectLst/>
                        <a:latin typeface="Arial" panose="020B0604020202020204" pitchFamily="34" charset="0"/>
                      </a:endParaRPr>
                    </a:p>
                  </a:txBody>
                  <a:tcPr marL="13623" marR="13623" marT="1362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2600" b="0" i="0" u="none" strike="noStrike" dirty="0">
                          <a:effectLst/>
                          <a:latin typeface="Ink Free" panose="03080402000500000000" pitchFamily="66" charset="0"/>
                          <a:ea typeface="Arial" panose="020B0604020202020204" pitchFamily="34" charset="0"/>
                          <a:cs typeface="Arial" panose="020B0604020202020204" pitchFamily="34" charset="0"/>
                        </a:rPr>
                        <a:t> </a:t>
                      </a:r>
                      <a:endParaRPr lang="en-US" sz="2600" b="0" i="0" u="none" strike="noStrike" dirty="0">
                        <a:effectLst/>
                        <a:latin typeface="Ink Free" panose="03080402000500000000" pitchFamily="66" charset="0"/>
                      </a:endParaRPr>
                    </a:p>
                  </a:txBody>
                  <a:tcPr marL="13623" marR="13623" marT="136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626696"/>
                  </a:ext>
                </a:extLst>
              </a:tr>
            </a:tbl>
          </a:graphicData>
        </a:graphic>
      </p:graphicFrame>
      <p:sp>
        <p:nvSpPr>
          <p:cNvPr id="3" name="Speech Bubble: Rectangle 2">
            <a:extLst>
              <a:ext uri="{FF2B5EF4-FFF2-40B4-BE49-F238E27FC236}">
                <a16:creationId xmlns:a16="http://schemas.microsoft.com/office/drawing/2014/main" id="{9AEA6D47-2FD9-4CA0-810B-4C95C1AB704E}"/>
              </a:ext>
            </a:extLst>
          </p:cNvPr>
          <p:cNvSpPr/>
          <p:nvPr/>
        </p:nvSpPr>
        <p:spPr>
          <a:xfrm>
            <a:off x="9158067" y="2278966"/>
            <a:ext cx="2785403" cy="1533379"/>
          </a:xfrm>
          <a:prstGeom prst="wedgeRectCallout">
            <a:avLst>
              <a:gd name="adj1" fmla="val -63595"/>
              <a:gd name="adj2" fmla="val 53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By 1933 the Nazi Party was the largest party in Germany’s parliament.</a:t>
            </a:r>
          </a:p>
        </p:txBody>
      </p:sp>
    </p:spTree>
    <p:extLst>
      <p:ext uri="{BB962C8B-B14F-4D97-AF65-F5344CB8AC3E}">
        <p14:creationId xmlns:p14="http://schemas.microsoft.com/office/powerpoint/2010/main" val="12942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1577</Words>
  <Application>Microsoft Office PowerPoint</Application>
  <PresentationFormat>Widescreen</PresentationFormat>
  <Paragraphs>208</Paragraphs>
  <Slides>22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adelle</vt:lpstr>
      <vt:lpstr>adelle-sans</vt:lpstr>
      <vt:lpstr>Amazon Ember</vt:lpstr>
      <vt:lpstr>Arial</vt:lpstr>
      <vt:lpstr>Calibri</vt:lpstr>
      <vt:lpstr>Gill Sans MT</vt:lpstr>
      <vt:lpstr>Goudy Old Style</vt:lpstr>
      <vt:lpstr>Ink Free</vt:lpstr>
      <vt:lpstr>Times New Roman</vt:lpstr>
      <vt:lpstr>ClassicFrameVTI</vt:lpstr>
      <vt:lpstr>Hitler’s Rise to Power</vt:lpstr>
      <vt:lpstr>HITLER’S RISE TO POWER</vt:lpstr>
      <vt:lpstr>Read ‘the national socialist work’s party’</vt:lpstr>
      <vt:lpstr>activity</vt:lpstr>
      <vt:lpstr>Get ready to share    (Hands up please)    and mark your own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are now ready to complete the part 3 of this activity with  Mr McWilliams</vt:lpstr>
      <vt:lpstr>Get ready to share    (Hands up please)    and mark your own work</vt:lpstr>
      <vt:lpstr>PowerPoint Presentation</vt:lpstr>
      <vt:lpstr>primary and secondary sources</vt:lpstr>
      <vt:lpstr>PRIMARY</vt:lpstr>
      <vt:lpstr>PRIMARY</vt:lpstr>
      <vt:lpstr>secondary</vt:lpstr>
      <vt:lpstr>primary</vt:lpstr>
      <vt:lpstr>You are now ready to complete the next activity with  Mr McWilliams</vt:lpstr>
      <vt:lpstr>Next time   we will be looking into the invasion of Poland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Hitler’s Rise to Power</dc:title>
  <dc:creator>Wendy Sargeantson</dc:creator>
  <cp:lastModifiedBy>FLAVEL Carly [Narrogin Senior High School]</cp:lastModifiedBy>
  <cp:revision>14</cp:revision>
  <dcterms:created xsi:type="dcterms:W3CDTF">2021-08-07T22:52:43Z</dcterms:created>
  <dcterms:modified xsi:type="dcterms:W3CDTF">2022-08-01T08:28:22Z</dcterms:modified>
</cp:coreProperties>
</file>